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400" r:id="rId6"/>
    <p:sldId id="466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58" r:id="rId18"/>
    <p:sldId id="459" r:id="rId19"/>
    <p:sldId id="460" r:id="rId20"/>
    <p:sldId id="411" r:id="rId21"/>
    <p:sldId id="461" r:id="rId22"/>
    <p:sldId id="462" r:id="rId23"/>
    <p:sldId id="412" r:id="rId24"/>
    <p:sldId id="413" r:id="rId25"/>
    <p:sldId id="414" r:id="rId26"/>
    <p:sldId id="415" r:id="rId27"/>
    <p:sldId id="422" r:id="rId28"/>
    <p:sldId id="456" r:id="rId29"/>
    <p:sldId id="457" r:id="rId30"/>
    <p:sldId id="423" r:id="rId31"/>
    <p:sldId id="424" r:id="rId32"/>
    <p:sldId id="425" r:id="rId33"/>
    <p:sldId id="426" r:id="rId34"/>
    <p:sldId id="427" r:id="rId35"/>
    <p:sldId id="465" r:id="rId36"/>
    <p:sldId id="431" r:id="rId37"/>
    <p:sldId id="432" r:id="rId38"/>
    <p:sldId id="464" r:id="rId39"/>
    <p:sldId id="463" r:id="rId40"/>
    <p:sldId id="434" r:id="rId41"/>
    <p:sldId id="435" r:id="rId42"/>
    <p:sldId id="437" r:id="rId43"/>
    <p:sldId id="439" r:id="rId44"/>
    <p:sldId id="440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41" r:id="rId57"/>
    <p:sldId id="385" r:id="rId58"/>
    <p:sldId id="378" r:id="rId59"/>
    <p:sldId id="416" r:id="rId60"/>
    <p:sldId id="417" r:id="rId61"/>
    <p:sldId id="331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88AFB-E12D-4170-93A1-119AC2491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5262232"/>
            <a:ext cx="6615280" cy="35806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906" y="-6742"/>
            <a:ext cx="7992549" cy="4938188"/>
          </a:xfrm>
          <a:prstGeom prst="rect">
            <a:avLst/>
          </a:prstGeom>
        </p:spPr>
      </p:pic>
      <p:grpSp>
        <p:nvGrpSpPr>
          <p:cNvPr id="38" name="组合 37"/>
          <p:cNvGrpSpPr/>
          <p:nvPr userDrawn="1"/>
        </p:nvGrpSpPr>
        <p:grpSpPr>
          <a:xfrm>
            <a:off x="1296711" y="3102879"/>
            <a:ext cx="4253484" cy="847228"/>
            <a:chOff x="1201186" y="2895503"/>
            <a:chExt cx="4253484" cy="847228"/>
          </a:xfrm>
        </p:grpSpPr>
        <p:grpSp>
          <p:nvGrpSpPr>
            <p:cNvPr id="39" name="组合 38"/>
            <p:cNvGrpSpPr/>
            <p:nvPr/>
          </p:nvGrpSpPr>
          <p:grpSpPr>
            <a:xfrm>
              <a:off x="1201186" y="2895503"/>
              <a:ext cx="3090482" cy="816851"/>
              <a:chOff x="1261460" y="3678169"/>
              <a:chExt cx="3090482" cy="81685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401633" y="3678169"/>
                <a:ext cx="812800" cy="812800"/>
                <a:chOff x="2241487" y="3690077"/>
                <a:chExt cx="812800" cy="812800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2241487" y="3690077"/>
                  <a:ext cx="812800" cy="8128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Freeform 208"/>
                <p:cNvSpPr>
                  <a:spLocks noEditPoints="1"/>
                </p:cNvSpPr>
                <p:nvPr/>
              </p:nvSpPr>
              <p:spPr bwMode="auto">
                <a:xfrm>
                  <a:off x="2477427" y="3890963"/>
                  <a:ext cx="338255" cy="388280"/>
                </a:xfrm>
                <a:custGeom>
                  <a:avLst/>
                  <a:gdLst>
                    <a:gd name="T0" fmla="*/ 217 w 252"/>
                    <a:gd name="T1" fmla="*/ 204 h 288"/>
                    <a:gd name="T2" fmla="*/ 217 w 252"/>
                    <a:gd name="T3" fmla="*/ 196 h 288"/>
                    <a:gd name="T4" fmla="*/ 217 w 252"/>
                    <a:gd name="T5" fmla="*/ 126 h 288"/>
                    <a:gd name="T6" fmla="*/ 156 w 252"/>
                    <a:gd name="T7" fmla="*/ 40 h 288"/>
                    <a:gd name="T8" fmla="*/ 158 w 252"/>
                    <a:gd name="T9" fmla="*/ 32 h 288"/>
                    <a:gd name="T10" fmla="*/ 126 w 252"/>
                    <a:gd name="T11" fmla="*/ 0 h 288"/>
                    <a:gd name="T12" fmla="*/ 94 w 252"/>
                    <a:gd name="T13" fmla="*/ 32 h 288"/>
                    <a:gd name="T14" fmla="*/ 96 w 252"/>
                    <a:gd name="T15" fmla="*/ 40 h 288"/>
                    <a:gd name="T16" fmla="*/ 35 w 252"/>
                    <a:gd name="T17" fmla="*/ 126 h 288"/>
                    <a:gd name="T18" fmla="*/ 35 w 252"/>
                    <a:gd name="T19" fmla="*/ 196 h 288"/>
                    <a:gd name="T20" fmla="*/ 35 w 252"/>
                    <a:gd name="T21" fmla="*/ 204 h 288"/>
                    <a:gd name="T22" fmla="*/ 0 w 252"/>
                    <a:gd name="T23" fmla="*/ 238 h 288"/>
                    <a:gd name="T24" fmla="*/ 14 w 252"/>
                    <a:gd name="T25" fmla="*/ 252 h 288"/>
                    <a:gd name="T26" fmla="*/ 95 w 252"/>
                    <a:gd name="T27" fmla="*/ 252 h 288"/>
                    <a:gd name="T28" fmla="*/ 94 w 252"/>
                    <a:gd name="T29" fmla="*/ 256 h 288"/>
                    <a:gd name="T30" fmla="*/ 126 w 252"/>
                    <a:gd name="T31" fmla="*/ 288 h 288"/>
                    <a:gd name="T32" fmla="*/ 158 w 252"/>
                    <a:gd name="T33" fmla="*/ 256 h 288"/>
                    <a:gd name="T34" fmla="*/ 157 w 252"/>
                    <a:gd name="T35" fmla="*/ 252 h 288"/>
                    <a:gd name="T36" fmla="*/ 238 w 252"/>
                    <a:gd name="T37" fmla="*/ 252 h 288"/>
                    <a:gd name="T38" fmla="*/ 252 w 252"/>
                    <a:gd name="T39" fmla="*/ 238 h 288"/>
                    <a:gd name="T40" fmla="*/ 217 w 252"/>
                    <a:gd name="T41" fmla="*/ 204 h 288"/>
                    <a:gd name="T42" fmla="*/ 108 w 252"/>
                    <a:gd name="T43" fmla="*/ 32 h 288"/>
                    <a:gd name="T44" fmla="*/ 126 w 252"/>
                    <a:gd name="T45" fmla="*/ 14 h 288"/>
                    <a:gd name="T46" fmla="*/ 144 w 252"/>
                    <a:gd name="T47" fmla="*/ 32 h 288"/>
                    <a:gd name="T48" fmla="*/ 143 w 252"/>
                    <a:gd name="T49" fmla="*/ 37 h 288"/>
                    <a:gd name="T50" fmla="*/ 126 w 252"/>
                    <a:gd name="T51" fmla="*/ 35 h 288"/>
                    <a:gd name="T52" fmla="*/ 109 w 252"/>
                    <a:gd name="T53" fmla="*/ 37 h 288"/>
                    <a:gd name="T54" fmla="*/ 108 w 252"/>
                    <a:gd name="T55" fmla="*/ 3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52" h="288">
                      <a:moveTo>
                        <a:pt x="217" y="204"/>
                      </a:moveTo>
                      <a:cubicBezTo>
                        <a:pt x="217" y="202"/>
                        <a:pt x="217" y="199"/>
                        <a:pt x="217" y="196"/>
                      </a:cubicBezTo>
                      <a:cubicBezTo>
                        <a:pt x="217" y="126"/>
                        <a:pt x="217" y="126"/>
                        <a:pt x="217" y="126"/>
                      </a:cubicBezTo>
                      <a:cubicBezTo>
                        <a:pt x="217" y="86"/>
                        <a:pt x="192" y="53"/>
                        <a:pt x="156" y="40"/>
                      </a:cubicBezTo>
                      <a:cubicBezTo>
                        <a:pt x="157" y="37"/>
                        <a:pt x="158" y="35"/>
                        <a:pt x="158" y="32"/>
                      </a:cubicBezTo>
                      <a:cubicBezTo>
                        <a:pt x="158" y="14"/>
                        <a:pt x="143" y="0"/>
                        <a:pt x="126" y="0"/>
                      </a:cubicBezTo>
                      <a:cubicBezTo>
                        <a:pt x="109" y="0"/>
                        <a:pt x="94" y="14"/>
                        <a:pt x="94" y="32"/>
                      </a:cubicBezTo>
                      <a:cubicBezTo>
                        <a:pt x="94" y="35"/>
                        <a:pt x="95" y="37"/>
                        <a:pt x="96" y="40"/>
                      </a:cubicBezTo>
                      <a:cubicBezTo>
                        <a:pt x="60" y="53"/>
                        <a:pt x="35" y="86"/>
                        <a:pt x="35" y="126"/>
                      </a:cubicBezTo>
                      <a:cubicBezTo>
                        <a:pt x="35" y="196"/>
                        <a:pt x="35" y="196"/>
                        <a:pt x="35" y="196"/>
                      </a:cubicBezTo>
                      <a:cubicBezTo>
                        <a:pt x="35" y="199"/>
                        <a:pt x="35" y="202"/>
                        <a:pt x="35" y="204"/>
                      </a:cubicBezTo>
                      <a:cubicBezTo>
                        <a:pt x="0" y="238"/>
                        <a:pt x="0" y="238"/>
                        <a:pt x="0" y="238"/>
                      </a:cubicBezTo>
                      <a:cubicBezTo>
                        <a:pt x="0" y="246"/>
                        <a:pt x="6" y="252"/>
                        <a:pt x="14" y="252"/>
                      </a:cubicBezTo>
                      <a:cubicBezTo>
                        <a:pt x="95" y="252"/>
                        <a:pt x="95" y="252"/>
                        <a:pt x="95" y="252"/>
                      </a:cubicBezTo>
                      <a:cubicBezTo>
                        <a:pt x="95" y="254"/>
                        <a:pt x="94" y="255"/>
                        <a:pt x="94" y="256"/>
                      </a:cubicBezTo>
                      <a:cubicBezTo>
                        <a:pt x="94" y="274"/>
                        <a:pt x="109" y="288"/>
                        <a:pt x="126" y="288"/>
                      </a:cubicBezTo>
                      <a:cubicBezTo>
                        <a:pt x="143" y="288"/>
                        <a:pt x="158" y="274"/>
                        <a:pt x="158" y="256"/>
                      </a:cubicBezTo>
                      <a:cubicBezTo>
                        <a:pt x="158" y="255"/>
                        <a:pt x="157" y="254"/>
                        <a:pt x="157" y="252"/>
                      </a:cubicBezTo>
                      <a:cubicBezTo>
                        <a:pt x="238" y="252"/>
                        <a:pt x="238" y="252"/>
                        <a:pt x="238" y="252"/>
                      </a:cubicBezTo>
                      <a:cubicBezTo>
                        <a:pt x="246" y="252"/>
                        <a:pt x="252" y="246"/>
                        <a:pt x="252" y="238"/>
                      </a:cubicBezTo>
                      <a:lnTo>
                        <a:pt x="217" y="204"/>
                      </a:lnTo>
                      <a:close/>
                      <a:moveTo>
                        <a:pt x="108" y="32"/>
                      </a:moveTo>
                      <a:cubicBezTo>
                        <a:pt x="108" y="22"/>
                        <a:pt x="116" y="14"/>
                        <a:pt x="126" y="14"/>
                      </a:cubicBezTo>
                      <a:cubicBezTo>
                        <a:pt x="136" y="14"/>
                        <a:pt x="144" y="22"/>
                        <a:pt x="144" y="32"/>
                      </a:cubicBezTo>
                      <a:cubicBezTo>
                        <a:pt x="144" y="33"/>
                        <a:pt x="143" y="35"/>
                        <a:pt x="143" y="37"/>
                      </a:cubicBezTo>
                      <a:cubicBezTo>
                        <a:pt x="137" y="36"/>
                        <a:pt x="132" y="35"/>
                        <a:pt x="126" y="35"/>
                      </a:cubicBezTo>
                      <a:cubicBezTo>
                        <a:pt x="120" y="35"/>
                        <a:pt x="115" y="36"/>
                        <a:pt x="109" y="37"/>
                      </a:cubicBezTo>
                      <a:cubicBezTo>
                        <a:pt x="109" y="35"/>
                        <a:pt x="108" y="33"/>
                        <a:pt x="108" y="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261460" y="3682220"/>
                <a:ext cx="812800" cy="812800"/>
                <a:chOff x="1101314" y="3694128"/>
                <a:chExt cx="812800" cy="812800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101314" y="3694128"/>
                  <a:ext cx="812800" cy="812800"/>
                </a:xfrm>
                <a:prstGeom prst="ellipse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251"/>
                <p:cNvSpPr>
                  <a:spLocks noEditPoints="1"/>
                </p:cNvSpPr>
                <p:nvPr/>
              </p:nvSpPr>
              <p:spPr bwMode="auto">
                <a:xfrm>
                  <a:off x="1308199" y="3948434"/>
                  <a:ext cx="365962" cy="342420"/>
                </a:xfrm>
                <a:custGeom>
                  <a:avLst/>
                  <a:gdLst>
                    <a:gd name="T0" fmla="*/ 266 w 301"/>
                    <a:gd name="T1" fmla="*/ 192 h 282"/>
                    <a:gd name="T2" fmla="*/ 234 w 301"/>
                    <a:gd name="T3" fmla="*/ 69 h 282"/>
                    <a:gd name="T4" fmla="*/ 81 w 301"/>
                    <a:gd name="T5" fmla="*/ 36 h 282"/>
                    <a:gd name="T6" fmla="*/ 32 w 301"/>
                    <a:gd name="T7" fmla="*/ 3 h 282"/>
                    <a:gd name="T8" fmla="*/ 12 w 301"/>
                    <a:gd name="T9" fmla="*/ 13 h 282"/>
                    <a:gd name="T10" fmla="*/ 61 w 301"/>
                    <a:gd name="T11" fmla="*/ 57 h 282"/>
                    <a:gd name="T12" fmla="*/ 132 w 301"/>
                    <a:gd name="T13" fmla="*/ 249 h 282"/>
                    <a:gd name="T14" fmla="*/ 301 w 301"/>
                    <a:gd name="T15" fmla="*/ 260 h 282"/>
                    <a:gd name="T16" fmla="*/ 266 w 301"/>
                    <a:gd name="T17" fmla="*/ 192 h 282"/>
                    <a:gd name="T18" fmla="*/ 242 w 301"/>
                    <a:gd name="T19" fmla="*/ 232 h 282"/>
                    <a:gd name="T20" fmla="*/ 240 w 301"/>
                    <a:gd name="T21" fmla="*/ 233 h 282"/>
                    <a:gd name="T22" fmla="*/ 238 w 301"/>
                    <a:gd name="T23" fmla="*/ 232 h 282"/>
                    <a:gd name="T24" fmla="*/ 159 w 301"/>
                    <a:gd name="T25" fmla="*/ 138 h 282"/>
                    <a:gd name="T26" fmla="*/ 106 w 301"/>
                    <a:gd name="T27" fmla="*/ 75 h 282"/>
                    <a:gd name="T28" fmla="*/ 106 w 301"/>
                    <a:gd name="T29" fmla="*/ 71 h 282"/>
                    <a:gd name="T30" fmla="*/ 109 w 301"/>
                    <a:gd name="T31" fmla="*/ 71 h 282"/>
                    <a:gd name="T32" fmla="*/ 178 w 301"/>
                    <a:gd name="T33" fmla="*/ 122 h 282"/>
                    <a:gd name="T34" fmla="*/ 243 w 301"/>
                    <a:gd name="T35" fmla="*/ 229 h 282"/>
                    <a:gd name="T36" fmla="*/ 242 w 301"/>
                    <a:gd name="T37" fmla="*/ 23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1" h="282">
                      <a:moveTo>
                        <a:pt x="266" y="192"/>
                      </a:moveTo>
                      <a:cubicBezTo>
                        <a:pt x="268" y="152"/>
                        <a:pt x="252" y="95"/>
                        <a:pt x="234" y="69"/>
                      </a:cubicBezTo>
                      <a:cubicBezTo>
                        <a:pt x="197" y="16"/>
                        <a:pt x="116" y="0"/>
                        <a:pt x="81" y="36"/>
                      </a:cubicBezTo>
                      <a:cubicBezTo>
                        <a:pt x="74" y="43"/>
                        <a:pt x="32" y="3"/>
                        <a:pt x="32" y="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61" y="57"/>
                        <a:pt x="61" y="57"/>
                        <a:pt x="61" y="57"/>
                      </a:cubicBezTo>
                      <a:cubicBezTo>
                        <a:pt x="61" y="57"/>
                        <a:pt x="0" y="152"/>
                        <a:pt x="132" y="249"/>
                      </a:cubicBezTo>
                      <a:cubicBezTo>
                        <a:pt x="177" y="282"/>
                        <a:pt x="241" y="269"/>
                        <a:pt x="301" y="260"/>
                      </a:cubicBezTo>
                      <a:cubicBezTo>
                        <a:pt x="301" y="260"/>
                        <a:pt x="265" y="248"/>
                        <a:pt x="266" y="192"/>
                      </a:cubicBezTo>
                      <a:close/>
                      <a:moveTo>
                        <a:pt x="242" y="232"/>
                      </a:moveTo>
                      <a:cubicBezTo>
                        <a:pt x="241" y="233"/>
                        <a:pt x="241" y="233"/>
                        <a:pt x="240" y="233"/>
                      </a:cubicBezTo>
                      <a:cubicBezTo>
                        <a:pt x="240" y="233"/>
                        <a:pt x="239" y="232"/>
                        <a:pt x="238" y="232"/>
                      </a:cubicBezTo>
                      <a:cubicBezTo>
                        <a:pt x="238" y="232"/>
                        <a:pt x="198" y="182"/>
                        <a:pt x="159" y="138"/>
                      </a:cubicBezTo>
                      <a:cubicBezTo>
                        <a:pt x="115" y="89"/>
                        <a:pt x="106" y="75"/>
                        <a:pt x="106" y="75"/>
                      </a:cubicBezTo>
                      <a:cubicBezTo>
                        <a:pt x="105" y="74"/>
                        <a:pt x="105" y="72"/>
                        <a:pt x="106" y="71"/>
                      </a:cubicBezTo>
                      <a:cubicBezTo>
                        <a:pt x="107" y="71"/>
                        <a:pt x="108" y="70"/>
                        <a:pt x="109" y="71"/>
                      </a:cubicBezTo>
                      <a:cubicBezTo>
                        <a:pt x="109" y="71"/>
                        <a:pt x="144" y="87"/>
                        <a:pt x="178" y="122"/>
                      </a:cubicBezTo>
                      <a:cubicBezTo>
                        <a:pt x="210" y="156"/>
                        <a:pt x="243" y="229"/>
                        <a:pt x="243" y="229"/>
                      </a:cubicBezTo>
                      <a:cubicBezTo>
                        <a:pt x="243" y="230"/>
                        <a:pt x="243" y="232"/>
                        <a:pt x="242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3539142" y="3678169"/>
                <a:ext cx="812800" cy="812800"/>
                <a:chOff x="3378996" y="3690077"/>
                <a:chExt cx="812800" cy="812800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3378996" y="3690077"/>
                  <a:ext cx="812800" cy="812800"/>
                </a:xfrm>
                <a:prstGeom prst="ellipse">
                  <a:avLst/>
                </a:prstGeom>
                <a:solidFill>
                  <a:srgbClr val="F691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Freeform 367"/>
                <p:cNvSpPr>
                  <a:spLocks noEditPoints="1"/>
                </p:cNvSpPr>
                <p:nvPr/>
              </p:nvSpPr>
              <p:spPr bwMode="auto">
                <a:xfrm>
                  <a:off x="3626404" y="3890963"/>
                  <a:ext cx="359072" cy="382541"/>
                </a:xfrm>
                <a:custGeom>
                  <a:avLst/>
                  <a:gdLst>
                    <a:gd name="T0" fmla="*/ 251 w 269"/>
                    <a:gd name="T1" fmla="*/ 192 h 288"/>
                    <a:gd name="T2" fmla="*/ 234 w 269"/>
                    <a:gd name="T3" fmla="*/ 209 h 288"/>
                    <a:gd name="T4" fmla="*/ 234 w 269"/>
                    <a:gd name="T5" fmla="*/ 211 h 288"/>
                    <a:gd name="T6" fmla="*/ 201 w 269"/>
                    <a:gd name="T7" fmla="*/ 233 h 288"/>
                    <a:gd name="T8" fmla="*/ 160 w 269"/>
                    <a:gd name="T9" fmla="*/ 240 h 288"/>
                    <a:gd name="T10" fmla="*/ 148 w 269"/>
                    <a:gd name="T11" fmla="*/ 187 h 288"/>
                    <a:gd name="T12" fmla="*/ 146 w 269"/>
                    <a:gd name="T13" fmla="*/ 121 h 288"/>
                    <a:gd name="T14" fmla="*/ 193 w 269"/>
                    <a:gd name="T15" fmla="*/ 121 h 288"/>
                    <a:gd name="T16" fmla="*/ 211 w 269"/>
                    <a:gd name="T17" fmla="*/ 117 h 288"/>
                    <a:gd name="T18" fmla="*/ 222 w 269"/>
                    <a:gd name="T19" fmla="*/ 123 h 288"/>
                    <a:gd name="T20" fmla="*/ 236 w 269"/>
                    <a:gd name="T21" fmla="*/ 109 h 288"/>
                    <a:gd name="T22" fmla="*/ 222 w 269"/>
                    <a:gd name="T23" fmla="*/ 95 h 288"/>
                    <a:gd name="T24" fmla="*/ 210 w 269"/>
                    <a:gd name="T25" fmla="*/ 101 h 288"/>
                    <a:gd name="T26" fmla="*/ 145 w 269"/>
                    <a:gd name="T27" fmla="*/ 101 h 288"/>
                    <a:gd name="T28" fmla="*/ 144 w 269"/>
                    <a:gd name="T29" fmla="*/ 68 h 288"/>
                    <a:gd name="T30" fmla="*/ 169 w 269"/>
                    <a:gd name="T31" fmla="*/ 35 h 288"/>
                    <a:gd name="T32" fmla="*/ 134 w 269"/>
                    <a:gd name="T33" fmla="*/ 0 h 288"/>
                    <a:gd name="T34" fmla="*/ 99 w 269"/>
                    <a:gd name="T35" fmla="*/ 35 h 288"/>
                    <a:gd name="T36" fmla="*/ 124 w 269"/>
                    <a:gd name="T37" fmla="*/ 68 h 288"/>
                    <a:gd name="T38" fmla="*/ 123 w 269"/>
                    <a:gd name="T39" fmla="*/ 101 h 288"/>
                    <a:gd name="T40" fmla="*/ 58 w 269"/>
                    <a:gd name="T41" fmla="*/ 101 h 288"/>
                    <a:gd name="T42" fmla="*/ 46 w 269"/>
                    <a:gd name="T43" fmla="*/ 95 h 288"/>
                    <a:gd name="T44" fmla="*/ 32 w 269"/>
                    <a:gd name="T45" fmla="*/ 109 h 288"/>
                    <a:gd name="T46" fmla="*/ 46 w 269"/>
                    <a:gd name="T47" fmla="*/ 123 h 288"/>
                    <a:gd name="T48" fmla="*/ 57 w 269"/>
                    <a:gd name="T49" fmla="*/ 117 h 288"/>
                    <a:gd name="T50" fmla="*/ 76 w 269"/>
                    <a:gd name="T51" fmla="*/ 121 h 288"/>
                    <a:gd name="T52" fmla="*/ 122 w 269"/>
                    <a:gd name="T53" fmla="*/ 121 h 288"/>
                    <a:gd name="T54" fmla="*/ 120 w 269"/>
                    <a:gd name="T55" fmla="*/ 187 h 288"/>
                    <a:gd name="T56" fmla="*/ 109 w 269"/>
                    <a:gd name="T57" fmla="*/ 239 h 288"/>
                    <a:gd name="T58" fmla="*/ 59 w 269"/>
                    <a:gd name="T59" fmla="*/ 227 h 288"/>
                    <a:gd name="T60" fmla="*/ 34 w 269"/>
                    <a:gd name="T61" fmla="*/ 212 h 288"/>
                    <a:gd name="T62" fmla="*/ 35 w 269"/>
                    <a:gd name="T63" fmla="*/ 209 h 288"/>
                    <a:gd name="T64" fmla="*/ 17 w 269"/>
                    <a:gd name="T65" fmla="*/ 192 h 288"/>
                    <a:gd name="T66" fmla="*/ 0 w 269"/>
                    <a:gd name="T67" fmla="*/ 209 h 288"/>
                    <a:gd name="T68" fmla="*/ 17 w 269"/>
                    <a:gd name="T69" fmla="*/ 227 h 288"/>
                    <a:gd name="T70" fmla="*/ 21 w 269"/>
                    <a:gd name="T71" fmla="*/ 226 h 288"/>
                    <a:gd name="T72" fmla="*/ 48 w 269"/>
                    <a:gd name="T73" fmla="*/ 247 h 288"/>
                    <a:gd name="T74" fmla="*/ 102 w 269"/>
                    <a:gd name="T75" fmla="*/ 273 h 288"/>
                    <a:gd name="T76" fmla="*/ 135 w 269"/>
                    <a:gd name="T77" fmla="*/ 288 h 288"/>
                    <a:gd name="T78" fmla="*/ 166 w 269"/>
                    <a:gd name="T79" fmla="*/ 273 h 288"/>
                    <a:gd name="T80" fmla="*/ 220 w 269"/>
                    <a:gd name="T81" fmla="*/ 247 h 288"/>
                    <a:gd name="T82" fmla="*/ 247 w 269"/>
                    <a:gd name="T83" fmla="*/ 226 h 288"/>
                    <a:gd name="T84" fmla="*/ 251 w 269"/>
                    <a:gd name="T85" fmla="*/ 227 h 288"/>
                    <a:gd name="T86" fmla="*/ 269 w 269"/>
                    <a:gd name="T87" fmla="*/ 209 h 288"/>
                    <a:gd name="T88" fmla="*/ 251 w 269"/>
                    <a:gd name="T89" fmla="*/ 192 h 288"/>
                    <a:gd name="T90" fmla="*/ 115 w 269"/>
                    <a:gd name="T91" fmla="*/ 35 h 288"/>
                    <a:gd name="T92" fmla="*/ 134 w 269"/>
                    <a:gd name="T93" fmla="*/ 16 h 288"/>
                    <a:gd name="T94" fmla="*/ 152 w 269"/>
                    <a:gd name="T95" fmla="*/ 35 h 288"/>
                    <a:gd name="T96" fmla="*/ 134 w 269"/>
                    <a:gd name="T97" fmla="*/ 53 h 288"/>
                    <a:gd name="T98" fmla="*/ 115 w 269"/>
                    <a:gd name="T99" fmla="*/ 35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9" h="288">
                      <a:moveTo>
                        <a:pt x="251" y="192"/>
                      </a:moveTo>
                      <a:cubicBezTo>
                        <a:pt x="241" y="192"/>
                        <a:pt x="234" y="200"/>
                        <a:pt x="234" y="209"/>
                      </a:cubicBezTo>
                      <a:cubicBezTo>
                        <a:pt x="234" y="210"/>
                        <a:pt x="234" y="211"/>
                        <a:pt x="234" y="211"/>
                      </a:cubicBezTo>
                      <a:cubicBezTo>
                        <a:pt x="226" y="217"/>
                        <a:pt x="215" y="224"/>
                        <a:pt x="201" y="233"/>
                      </a:cubicBezTo>
                      <a:cubicBezTo>
                        <a:pt x="189" y="240"/>
                        <a:pt x="174" y="241"/>
                        <a:pt x="160" y="240"/>
                      </a:cubicBezTo>
                      <a:cubicBezTo>
                        <a:pt x="148" y="187"/>
                        <a:pt x="148" y="187"/>
                        <a:pt x="148" y="187"/>
                      </a:cubicBezTo>
                      <a:cubicBezTo>
                        <a:pt x="148" y="187"/>
                        <a:pt x="147" y="153"/>
                        <a:pt x="146" y="121"/>
                      </a:cubicBezTo>
                      <a:cubicBezTo>
                        <a:pt x="193" y="121"/>
                        <a:pt x="193" y="121"/>
                        <a:pt x="193" y="121"/>
                      </a:cubicBezTo>
                      <a:cubicBezTo>
                        <a:pt x="211" y="117"/>
                        <a:pt x="211" y="117"/>
                        <a:pt x="211" y="117"/>
                      </a:cubicBezTo>
                      <a:cubicBezTo>
                        <a:pt x="213" y="120"/>
                        <a:pt x="217" y="123"/>
                        <a:pt x="222" y="123"/>
                      </a:cubicBezTo>
                      <a:cubicBezTo>
                        <a:pt x="230" y="123"/>
                        <a:pt x="236" y="116"/>
                        <a:pt x="236" y="109"/>
                      </a:cubicBezTo>
                      <a:cubicBezTo>
                        <a:pt x="236" y="101"/>
                        <a:pt x="230" y="95"/>
                        <a:pt x="222" y="95"/>
                      </a:cubicBezTo>
                      <a:cubicBezTo>
                        <a:pt x="217" y="95"/>
                        <a:pt x="213" y="97"/>
                        <a:pt x="210" y="101"/>
                      </a:cubicBezTo>
                      <a:cubicBezTo>
                        <a:pt x="145" y="101"/>
                        <a:pt x="145" y="101"/>
                        <a:pt x="145" y="101"/>
                      </a:cubicBezTo>
                      <a:cubicBezTo>
                        <a:pt x="145" y="87"/>
                        <a:pt x="144" y="75"/>
                        <a:pt x="144" y="68"/>
                      </a:cubicBezTo>
                      <a:cubicBezTo>
                        <a:pt x="158" y="63"/>
                        <a:pt x="169" y="50"/>
                        <a:pt x="169" y="35"/>
                      </a:cubicBezTo>
                      <a:cubicBezTo>
                        <a:pt x="169" y="16"/>
                        <a:pt x="153" y="0"/>
                        <a:pt x="134" y="0"/>
                      </a:cubicBezTo>
                      <a:cubicBezTo>
                        <a:pt x="115" y="0"/>
                        <a:pt x="99" y="16"/>
                        <a:pt x="99" y="35"/>
                      </a:cubicBezTo>
                      <a:cubicBezTo>
                        <a:pt x="99" y="50"/>
                        <a:pt x="110" y="64"/>
                        <a:pt x="124" y="68"/>
                      </a:cubicBezTo>
                      <a:cubicBezTo>
                        <a:pt x="124" y="75"/>
                        <a:pt x="124" y="87"/>
                        <a:pt x="123" y="101"/>
                      </a:cubicBezTo>
                      <a:cubicBezTo>
                        <a:pt x="58" y="101"/>
                        <a:pt x="58" y="101"/>
                        <a:pt x="58" y="101"/>
                      </a:cubicBezTo>
                      <a:cubicBezTo>
                        <a:pt x="55" y="97"/>
                        <a:pt x="51" y="95"/>
                        <a:pt x="46" y="95"/>
                      </a:cubicBezTo>
                      <a:cubicBezTo>
                        <a:pt x="38" y="95"/>
                        <a:pt x="32" y="101"/>
                        <a:pt x="32" y="109"/>
                      </a:cubicBezTo>
                      <a:cubicBezTo>
                        <a:pt x="32" y="116"/>
                        <a:pt x="38" y="123"/>
                        <a:pt x="46" y="123"/>
                      </a:cubicBezTo>
                      <a:cubicBezTo>
                        <a:pt x="51" y="123"/>
                        <a:pt x="55" y="120"/>
                        <a:pt x="57" y="117"/>
                      </a:cubicBezTo>
                      <a:cubicBezTo>
                        <a:pt x="76" y="121"/>
                        <a:pt x="76" y="121"/>
                        <a:pt x="76" y="121"/>
                      </a:cubicBezTo>
                      <a:cubicBezTo>
                        <a:pt x="122" y="121"/>
                        <a:pt x="122" y="121"/>
                        <a:pt x="122" y="121"/>
                      </a:cubicBezTo>
                      <a:cubicBezTo>
                        <a:pt x="121" y="153"/>
                        <a:pt x="120" y="187"/>
                        <a:pt x="120" y="187"/>
                      </a:cubicBezTo>
                      <a:cubicBezTo>
                        <a:pt x="109" y="239"/>
                        <a:pt x="109" y="239"/>
                        <a:pt x="109" y="239"/>
                      </a:cubicBezTo>
                      <a:cubicBezTo>
                        <a:pt x="91" y="239"/>
                        <a:pt x="73" y="237"/>
                        <a:pt x="59" y="227"/>
                      </a:cubicBezTo>
                      <a:cubicBezTo>
                        <a:pt x="49" y="221"/>
                        <a:pt x="41" y="217"/>
                        <a:pt x="34" y="212"/>
                      </a:cubicBezTo>
                      <a:cubicBezTo>
                        <a:pt x="35" y="211"/>
                        <a:pt x="35" y="210"/>
                        <a:pt x="35" y="209"/>
                      </a:cubicBezTo>
                      <a:cubicBezTo>
                        <a:pt x="35" y="200"/>
                        <a:pt x="27" y="192"/>
                        <a:pt x="17" y="192"/>
                      </a:cubicBezTo>
                      <a:cubicBezTo>
                        <a:pt x="8" y="192"/>
                        <a:pt x="0" y="200"/>
                        <a:pt x="0" y="209"/>
                      </a:cubicBezTo>
                      <a:cubicBezTo>
                        <a:pt x="0" y="219"/>
                        <a:pt x="8" y="227"/>
                        <a:pt x="17" y="227"/>
                      </a:cubicBezTo>
                      <a:cubicBezTo>
                        <a:pt x="19" y="227"/>
                        <a:pt x="20" y="227"/>
                        <a:pt x="21" y="226"/>
                      </a:cubicBezTo>
                      <a:cubicBezTo>
                        <a:pt x="28" y="232"/>
                        <a:pt x="37" y="239"/>
                        <a:pt x="48" y="247"/>
                      </a:cubicBezTo>
                      <a:cubicBezTo>
                        <a:pt x="64" y="257"/>
                        <a:pt x="82" y="267"/>
                        <a:pt x="102" y="273"/>
                      </a:cubicBezTo>
                      <a:cubicBezTo>
                        <a:pt x="105" y="274"/>
                        <a:pt x="128" y="288"/>
                        <a:pt x="135" y="288"/>
                      </a:cubicBezTo>
                      <a:cubicBezTo>
                        <a:pt x="141" y="288"/>
                        <a:pt x="161" y="276"/>
                        <a:pt x="166" y="273"/>
                      </a:cubicBezTo>
                      <a:cubicBezTo>
                        <a:pt x="186" y="267"/>
                        <a:pt x="205" y="257"/>
                        <a:pt x="220" y="247"/>
                      </a:cubicBezTo>
                      <a:cubicBezTo>
                        <a:pt x="231" y="239"/>
                        <a:pt x="241" y="232"/>
                        <a:pt x="247" y="226"/>
                      </a:cubicBezTo>
                      <a:cubicBezTo>
                        <a:pt x="248" y="227"/>
                        <a:pt x="250" y="227"/>
                        <a:pt x="251" y="227"/>
                      </a:cubicBezTo>
                      <a:cubicBezTo>
                        <a:pt x="261" y="227"/>
                        <a:pt x="269" y="219"/>
                        <a:pt x="269" y="209"/>
                      </a:cubicBezTo>
                      <a:cubicBezTo>
                        <a:pt x="269" y="200"/>
                        <a:pt x="261" y="192"/>
                        <a:pt x="251" y="192"/>
                      </a:cubicBezTo>
                      <a:close/>
                      <a:moveTo>
                        <a:pt x="115" y="35"/>
                      </a:moveTo>
                      <a:cubicBezTo>
                        <a:pt x="115" y="25"/>
                        <a:pt x="124" y="16"/>
                        <a:pt x="134" y="16"/>
                      </a:cubicBezTo>
                      <a:cubicBezTo>
                        <a:pt x="144" y="16"/>
                        <a:pt x="152" y="25"/>
                        <a:pt x="152" y="35"/>
                      </a:cubicBezTo>
                      <a:cubicBezTo>
                        <a:pt x="152" y="45"/>
                        <a:pt x="144" y="53"/>
                        <a:pt x="134" y="53"/>
                      </a:cubicBezTo>
                      <a:cubicBezTo>
                        <a:pt x="124" y="53"/>
                        <a:pt x="115" y="45"/>
                        <a:pt x="115" y="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4641870" y="2929931"/>
              <a:ext cx="812800" cy="812800"/>
              <a:chOff x="5228457" y="3140694"/>
              <a:chExt cx="812800" cy="8128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228457" y="3140694"/>
                <a:ext cx="812800" cy="8128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Freeform 219"/>
              <p:cNvSpPr>
                <a:spLocks noEditPoints="1"/>
              </p:cNvSpPr>
              <p:nvPr/>
            </p:nvSpPr>
            <p:spPr bwMode="auto">
              <a:xfrm>
                <a:off x="5500841" y="3345553"/>
                <a:ext cx="284850" cy="399237"/>
              </a:xfrm>
              <a:custGeom>
                <a:avLst/>
                <a:gdLst>
                  <a:gd name="T0" fmla="*/ 205 w 211"/>
                  <a:gd name="T1" fmla="*/ 64 h 295"/>
                  <a:gd name="T2" fmla="*/ 61 w 211"/>
                  <a:gd name="T3" fmla="*/ 11 h 295"/>
                  <a:gd name="T4" fmla="*/ 11 w 211"/>
                  <a:gd name="T5" fmla="*/ 19 h 295"/>
                  <a:gd name="T6" fmla="*/ 0 w 211"/>
                  <a:gd name="T7" fmla="*/ 45 h 295"/>
                  <a:gd name="T8" fmla="*/ 1 w 211"/>
                  <a:gd name="T9" fmla="*/ 50 h 295"/>
                  <a:gd name="T10" fmla="*/ 1 w 211"/>
                  <a:gd name="T11" fmla="*/ 228 h 295"/>
                  <a:gd name="T12" fmla="*/ 7 w 211"/>
                  <a:gd name="T13" fmla="*/ 237 h 295"/>
                  <a:gd name="T14" fmla="*/ 153 w 211"/>
                  <a:gd name="T15" fmla="*/ 295 h 295"/>
                  <a:gd name="T16" fmla="*/ 157 w 211"/>
                  <a:gd name="T17" fmla="*/ 295 h 295"/>
                  <a:gd name="T18" fmla="*/ 162 w 211"/>
                  <a:gd name="T19" fmla="*/ 294 h 295"/>
                  <a:gd name="T20" fmla="*/ 166 w 211"/>
                  <a:gd name="T21" fmla="*/ 286 h 295"/>
                  <a:gd name="T22" fmla="*/ 166 w 211"/>
                  <a:gd name="T23" fmla="*/ 276 h 295"/>
                  <a:gd name="T24" fmla="*/ 193 w 211"/>
                  <a:gd name="T25" fmla="*/ 251 h 295"/>
                  <a:gd name="T26" fmla="*/ 201 w 211"/>
                  <a:gd name="T27" fmla="*/ 256 h 295"/>
                  <a:gd name="T28" fmla="*/ 211 w 211"/>
                  <a:gd name="T29" fmla="*/ 246 h 295"/>
                  <a:gd name="T30" fmla="*/ 211 w 211"/>
                  <a:gd name="T31" fmla="*/ 73 h 295"/>
                  <a:gd name="T32" fmla="*/ 205 w 211"/>
                  <a:gd name="T33" fmla="*/ 64 h 295"/>
                  <a:gd name="T34" fmla="*/ 21 w 211"/>
                  <a:gd name="T35" fmla="*/ 49 h 295"/>
                  <a:gd name="T36" fmla="*/ 19 w 211"/>
                  <a:gd name="T37" fmla="*/ 44 h 295"/>
                  <a:gd name="T38" fmla="*/ 24 w 211"/>
                  <a:gd name="T39" fmla="*/ 33 h 295"/>
                  <a:gd name="T40" fmla="*/ 54 w 211"/>
                  <a:gd name="T41" fmla="*/ 28 h 295"/>
                  <a:gd name="T42" fmla="*/ 55 w 211"/>
                  <a:gd name="T43" fmla="*/ 29 h 295"/>
                  <a:gd name="T44" fmla="*/ 190 w 211"/>
                  <a:gd name="T45" fmla="*/ 79 h 295"/>
                  <a:gd name="T46" fmla="*/ 161 w 211"/>
                  <a:gd name="T47" fmla="*/ 106 h 295"/>
                  <a:gd name="T48" fmla="*/ 160 w 211"/>
                  <a:gd name="T49" fmla="*/ 106 h 295"/>
                  <a:gd name="T50" fmla="*/ 21 w 211"/>
                  <a:gd name="T51" fmla="*/ 49 h 295"/>
                  <a:gd name="T52" fmla="*/ 166 w 211"/>
                  <a:gd name="T53" fmla="*/ 111 h 295"/>
                  <a:gd name="T54" fmla="*/ 192 w 211"/>
                  <a:gd name="T55" fmla="*/ 86 h 295"/>
                  <a:gd name="T56" fmla="*/ 192 w 211"/>
                  <a:gd name="T57" fmla="*/ 244 h 295"/>
                  <a:gd name="T58" fmla="*/ 166 w 211"/>
                  <a:gd name="T59" fmla="*/ 268 h 295"/>
                  <a:gd name="T60" fmla="*/ 166 w 211"/>
                  <a:gd name="T61" fmla="*/ 115 h 295"/>
                  <a:gd name="T62" fmla="*/ 166 w 211"/>
                  <a:gd name="T63" fmla="*/ 111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1" h="295">
                    <a:moveTo>
                      <a:pt x="205" y="64"/>
                    </a:moveTo>
                    <a:cubicBezTo>
                      <a:pt x="61" y="11"/>
                      <a:pt x="61" y="11"/>
                      <a:pt x="61" y="11"/>
                    </a:cubicBezTo>
                    <a:cubicBezTo>
                      <a:pt x="58" y="10"/>
                      <a:pt x="32" y="0"/>
                      <a:pt x="11" y="19"/>
                    </a:cubicBezTo>
                    <a:cubicBezTo>
                      <a:pt x="4" y="26"/>
                      <a:pt x="0" y="35"/>
                      <a:pt x="0" y="45"/>
                    </a:cubicBezTo>
                    <a:cubicBezTo>
                      <a:pt x="0" y="47"/>
                      <a:pt x="1" y="48"/>
                      <a:pt x="1" y="50"/>
                    </a:cubicBezTo>
                    <a:cubicBezTo>
                      <a:pt x="1" y="228"/>
                      <a:pt x="1" y="228"/>
                      <a:pt x="1" y="228"/>
                    </a:cubicBezTo>
                    <a:cubicBezTo>
                      <a:pt x="1" y="232"/>
                      <a:pt x="3" y="236"/>
                      <a:pt x="7" y="237"/>
                    </a:cubicBezTo>
                    <a:cubicBezTo>
                      <a:pt x="153" y="295"/>
                      <a:pt x="153" y="295"/>
                      <a:pt x="153" y="295"/>
                    </a:cubicBezTo>
                    <a:cubicBezTo>
                      <a:pt x="154" y="295"/>
                      <a:pt x="156" y="295"/>
                      <a:pt x="157" y="295"/>
                    </a:cubicBezTo>
                    <a:cubicBezTo>
                      <a:pt x="159" y="295"/>
                      <a:pt x="161" y="295"/>
                      <a:pt x="162" y="294"/>
                    </a:cubicBezTo>
                    <a:cubicBezTo>
                      <a:pt x="165" y="292"/>
                      <a:pt x="166" y="289"/>
                      <a:pt x="166" y="286"/>
                    </a:cubicBezTo>
                    <a:cubicBezTo>
                      <a:pt x="166" y="276"/>
                      <a:pt x="166" y="276"/>
                      <a:pt x="166" y="276"/>
                    </a:cubicBezTo>
                    <a:cubicBezTo>
                      <a:pt x="193" y="251"/>
                      <a:pt x="193" y="251"/>
                      <a:pt x="193" y="251"/>
                    </a:cubicBezTo>
                    <a:cubicBezTo>
                      <a:pt x="195" y="254"/>
                      <a:pt x="198" y="256"/>
                      <a:pt x="201" y="256"/>
                    </a:cubicBezTo>
                    <a:cubicBezTo>
                      <a:pt x="207" y="256"/>
                      <a:pt x="211" y="251"/>
                      <a:pt x="211" y="24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69"/>
                      <a:pt x="208" y="66"/>
                      <a:pt x="205" y="64"/>
                    </a:cubicBezTo>
                    <a:close/>
                    <a:moveTo>
                      <a:pt x="21" y="49"/>
                    </a:moveTo>
                    <a:cubicBezTo>
                      <a:pt x="20" y="48"/>
                      <a:pt x="19" y="46"/>
                      <a:pt x="19" y="44"/>
                    </a:cubicBezTo>
                    <a:cubicBezTo>
                      <a:pt x="19" y="40"/>
                      <a:pt x="21" y="36"/>
                      <a:pt x="24" y="33"/>
                    </a:cubicBezTo>
                    <a:cubicBezTo>
                      <a:pt x="36" y="22"/>
                      <a:pt x="54" y="28"/>
                      <a:pt x="54" y="28"/>
                    </a:cubicBezTo>
                    <a:cubicBezTo>
                      <a:pt x="54" y="28"/>
                      <a:pt x="54" y="29"/>
                      <a:pt x="55" y="2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61" y="106"/>
                      <a:pt x="161" y="106"/>
                      <a:pt x="161" y="106"/>
                    </a:cubicBezTo>
                    <a:cubicBezTo>
                      <a:pt x="161" y="106"/>
                      <a:pt x="161" y="106"/>
                      <a:pt x="160" y="106"/>
                    </a:cubicBezTo>
                    <a:lnTo>
                      <a:pt x="21" y="49"/>
                    </a:lnTo>
                    <a:close/>
                    <a:moveTo>
                      <a:pt x="166" y="111"/>
                    </a:move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244"/>
                      <a:pt x="192" y="244"/>
                      <a:pt x="192" y="244"/>
                    </a:cubicBezTo>
                    <a:cubicBezTo>
                      <a:pt x="166" y="268"/>
                      <a:pt x="166" y="268"/>
                      <a:pt x="166" y="268"/>
                    </a:cubicBezTo>
                    <a:cubicBezTo>
                      <a:pt x="166" y="115"/>
                      <a:pt x="166" y="115"/>
                      <a:pt x="166" y="115"/>
                    </a:cubicBezTo>
                    <a:cubicBezTo>
                      <a:pt x="166" y="114"/>
                      <a:pt x="166" y="112"/>
                      <a:pt x="166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 userDrawn="1"/>
        </p:nvGrpSpPr>
        <p:grpSpPr>
          <a:xfrm>
            <a:off x="-822000" y="85253"/>
            <a:ext cx="3663951" cy="2614613"/>
            <a:chOff x="-839788" y="177800"/>
            <a:chExt cx="3663951" cy="2614613"/>
          </a:xfrm>
          <a:solidFill>
            <a:schemeClr val="bg1">
              <a:alpha val="50000"/>
            </a:schemeClr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-839788" y="177800"/>
              <a:ext cx="3663950" cy="1793875"/>
            </a:xfrm>
            <a:custGeom>
              <a:avLst/>
              <a:gdLst>
                <a:gd name="T0" fmla="*/ 598 w 2308"/>
                <a:gd name="T1" fmla="*/ 1130 h 1130"/>
                <a:gd name="T2" fmla="*/ 0 w 2308"/>
                <a:gd name="T3" fmla="*/ 1003 h 1130"/>
                <a:gd name="T4" fmla="*/ 2298 w 2308"/>
                <a:gd name="T5" fmla="*/ 0 h 1130"/>
                <a:gd name="T6" fmla="*/ 2308 w 2308"/>
                <a:gd name="T7" fmla="*/ 21 h 1130"/>
                <a:gd name="T8" fmla="*/ 598 w 2308"/>
                <a:gd name="T9" fmla="*/ 1130 h 1130"/>
                <a:gd name="T10" fmla="*/ 598 w 2308"/>
                <a:gd name="T11" fmla="*/ 1130 h 1130"/>
                <a:gd name="T12" fmla="*/ 63 w 2308"/>
                <a:gd name="T13" fmla="*/ 993 h 1130"/>
                <a:gd name="T14" fmla="*/ 598 w 2308"/>
                <a:gd name="T15" fmla="*/ 1098 h 1130"/>
                <a:gd name="T16" fmla="*/ 2193 w 2308"/>
                <a:gd name="T17" fmla="*/ 74 h 1130"/>
                <a:gd name="T18" fmla="*/ 63 w 2308"/>
                <a:gd name="T19" fmla="*/ 993 h 1130"/>
                <a:gd name="T20" fmla="*/ 63 w 2308"/>
                <a:gd name="T21" fmla="*/ 993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8" h="1130">
                  <a:moveTo>
                    <a:pt x="598" y="1130"/>
                  </a:moveTo>
                  <a:lnTo>
                    <a:pt x="0" y="1003"/>
                  </a:lnTo>
                  <a:lnTo>
                    <a:pt x="2298" y="0"/>
                  </a:lnTo>
                  <a:lnTo>
                    <a:pt x="2308" y="21"/>
                  </a:lnTo>
                  <a:lnTo>
                    <a:pt x="598" y="1130"/>
                  </a:lnTo>
                  <a:lnTo>
                    <a:pt x="598" y="1130"/>
                  </a:lnTo>
                  <a:close/>
                  <a:moveTo>
                    <a:pt x="63" y="993"/>
                  </a:moveTo>
                  <a:lnTo>
                    <a:pt x="598" y="1098"/>
                  </a:lnTo>
                  <a:lnTo>
                    <a:pt x="2193" y="74"/>
                  </a:lnTo>
                  <a:lnTo>
                    <a:pt x="63" y="993"/>
                  </a:lnTo>
                  <a:lnTo>
                    <a:pt x="63" y="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92075" y="177800"/>
              <a:ext cx="2732088" cy="2463800"/>
            </a:xfrm>
            <a:custGeom>
              <a:avLst/>
              <a:gdLst>
                <a:gd name="T0" fmla="*/ 263 w 1721"/>
                <a:gd name="T1" fmla="*/ 1552 h 1552"/>
                <a:gd name="T2" fmla="*/ 0 w 1721"/>
                <a:gd name="T3" fmla="*/ 1109 h 1552"/>
                <a:gd name="T4" fmla="*/ 1711 w 1721"/>
                <a:gd name="T5" fmla="*/ 0 h 1552"/>
                <a:gd name="T6" fmla="*/ 1721 w 1721"/>
                <a:gd name="T7" fmla="*/ 21 h 1552"/>
                <a:gd name="T8" fmla="*/ 284 w 1721"/>
                <a:gd name="T9" fmla="*/ 1267 h 1552"/>
                <a:gd name="T10" fmla="*/ 263 w 1721"/>
                <a:gd name="T11" fmla="*/ 1552 h 1552"/>
                <a:gd name="T12" fmla="*/ 263 w 1721"/>
                <a:gd name="T13" fmla="*/ 1552 h 1552"/>
                <a:gd name="T14" fmla="*/ 32 w 1721"/>
                <a:gd name="T15" fmla="*/ 1119 h 1552"/>
                <a:gd name="T16" fmla="*/ 242 w 1721"/>
                <a:gd name="T17" fmla="*/ 1478 h 1552"/>
                <a:gd name="T18" fmla="*/ 263 w 1721"/>
                <a:gd name="T19" fmla="*/ 1257 h 1552"/>
                <a:gd name="T20" fmla="*/ 1595 w 1721"/>
                <a:gd name="T21" fmla="*/ 106 h 1552"/>
                <a:gd name="T22" fmla="*/ 32 w 1721"/>
                <a:gd name="T23" fmla="*/ 1119 h 1552"/>
                <a:gd name="T24" fmla="*/ 32 w 1721"/>
                <a:gd name="T25" fmla="*/ 111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1" h="1552">
                  <a:moveTo>
                    <a:pt x="263" y="1552"/>
                  </a:moveTo>
                  <a:lnTo>
                    <a:pt x="0" y="1109"/>
                  </a:lnTo>
                  <a:lnTo>
                    <a:pt x="1711" y="0"/>
                  </a:lnTo>
                  <a:lnTo>
                    <a:pt x="1721" y="21"/>
                  </a:lnTo>
                  <a:lnTo>
                    <a:pt x="284" y="1267"/>
                  </a:lnTo>
                  <a:lnTo>
                    <a:pt x="263" y="1552"/>
                  </a:lnTo>
                  <a:lnTo>
                    <a:pt x="263" y="1552"/>
                  </a:lnTo>
                  <a:close/>
                  <a:moveTo>
                    <a:pt x="32" y="1119"/>
                  </a:moveTo>
                  <a:lnTo>
                    <a:pt x="242" y="1478"/>
                  </a:lnTo>
                  <a:lnTo>
                    <a:pt x="263" y="1257"/>
                  </a:lnTo>
                  <a:lnTo>
                    <a:pt x="1595" y="106"/>
                  </a:lnTo>
                  <a:lnTo>
                    <a:pt x="32" y="1119"/>
                  </a:lnTo>
                  <a:lnTo>
                    <a:pt x="32" y="1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"/>
            <p:cNvSpPr>
              <a:spLocks noEditPoints="1"/>
            </p:cNvSpPr>
            <p:nvPr/>
          </p:nvSpPr>
          <p:spPr bwMode="auto">
            <a:xfrm>
              <a:off x="476250" y="177800"/>
              <a:ext cx="2347913" cy="2447925"/>
            </a:xfrm>
            <a:custGeom>
              <a:avLst/>
              <a:gdLst>
                <a:gd name="T0" fmla="*/ 0 w 1479"/>
                <a:gd name="T1" fmla="*/ 1542 h 1542"/>
                <a:gd name="T2" fmla="*/ 21 w 1479"/>
                <a:gd name="T3" fmla="*/ 1257 h 1542"/>
                <a:gd name="T4" fmla="*/ 1469 w 1479"/>
                <a:gd name="T5" fmla="*/ 0 h 1542"/>
                <a:gd name="T6" fmla="*/ 1479 w 1479"/>
                <a:gd name="T7" fmla="*/ 21 h 1542"/>
                <a:gd name="T8" fmla="*/ 0 w 1479"/>
                <a:gd name="T9" fmla="*/ 1542 h 1542"/>
                <a:gd name="T10" fmla="*/ 0 w 1479"/>
                <a:gd name="T11" fmla="*/ 1542 h 1542"/>
                <a:gd name="T12" fmla="*/ 42 w 1479"/>
                <a:gd name="T13" fmla="*/ 1267 h 1542"/>
                <a:gd name="T14" fmla="*/ 21 w 1479"/>
                <a:gd name="T15" fmla="*/ 1489 h 1542"/>
                <a:gd name="T16" fmla="*/ 1290 w 1479"/>
                <a:gd name="T17" fmla="*/ 180 h 1542"/>
                <a:gd name="T18" fmla="*/ 42 w 1479"/>
                <a:gd name="T19" fmla="*/ 1267 h 1542"/>
                <a:gd name="T20" fmla="*/ 42 w 1479"/>
                <a:gd name="T21" fmla="*/ 1267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9" h="1542">
                  <a:moveTo>
                    <a:pt x="0" y="1542"/>
                  </a:moveTo>
                  <a:lnTo>
                    <a:pt x="21" y="1257"/>
                  </a:lnTo>
                  <a:lnTo>
                    <a:pt x="1469" y="0"/>
                  </a:lnTo>
                  <a:lnTo>
                    <a:pt x="1479" y="21"/>
                  </a:lnTo>
                  <a:lnTo>
                    <a:pt x="0" y="1542"/>
                  </a:lnTo>
                  <a:lnTo>
                    <a:pt x="0" y="1542"/>
                  </a:lnTo>
                  <a:close/>
                  <a:moveTo>
                    <a:pt x="42" y="1267"/>
                  </a:moveTo>
                  <a:lnTo>
                    <a:pt x="21" y="1489"/>
                  </a:lnTo>
                  <a:lnTo>
                    <a:pt x="1290" y="180"/>
                  </a:lnTo>
                  <a:lnTo>
                    <a:pt x="42" y="1267"/>
                  </a:lnTo>
                  <a:lnTo>
                    <a:pt x="42" y="1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8"/>
            <p:cNvSpPr>
              <a:spLocks noEditPoints="1"/>
            </p:cNvSpPr>
            <p:nvPr/>
          </p:nvSpPr>
          <p:spPr bwMode="auto">
            <a:xfrm>
              <a:off x="492125" y="177800"/>
              <a:ext cx="2332038" cy="2614613"/>
            </a:xfrm>
            <a:custGeom>
              <a:avLst/>
              <a:gdLst>
                <a:gd name="T0" fmla="*/ 693 w 1469"/>
                <a:gd name="T1" fmla="*/ 1647 h 1647"/>
                <a:gd name="T2" fmla="*/ 0 w 1469"/>
                <a:gd name="T3" fmla="*/ 1267 h 1647"/>
                <a:gd name="T4" fmla="*/ 1459 w 1469"/>
                <a:gd name="T5" fmla="*/ 0 h 1647"/>
                <a:gd name="T6" fmla="*/ 1469 w 1469"/>
                <a:gd name="T7" fmla="*/ 11 h 1647"/>
                <a:gd name="T8" fmla="*/ 693 w 1469"/>
                <a:gd name="T9" fmla="*/ 1647 h 1647"/>
                <a:gd name="T10" fmla="*/ 693 w 1469"/>
                <a:gd name="T11" fmla="*/ 1647 h 1647"/>
                <a:gd name="T12" fmla="*/ 42 w 1469"/>
                <a:gd name="T13" fmla="*/ 1257 h 1647"/>
                <a:gd name="T14" fmla="*/ 682 w 1469"/>
                <a:gd name="T15" fmla="*/ 1616 h 1647"/>
                <a:gd name="T16" fmla="*/ 1438 w 1469"/>
                <a:gd name="T17" fmla="*/ 53 h 1647"/>
                <a:gd name="T18" fmla="*/ 42 w 1469"/>
                <a:gd name="T19" fmla="*/ 1257 h 1647"/>
                <a:gd name="T20" fmla="*/ 42 w 1469"/>
                <a:gd name="T21" fmla="*/ 1257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9" h="1647">
                  <a:moveTo>
                    <a:pt x="693" y="1647"/>
                  </a:moveTo>
                  <a:lnTo>
                    <a:pt x="0" y="1267"/>
                  </a:lnTo>
                  <a:lnTo>
                    <a:pt x="1459" y="0"/>
                  </a:lnTo>
                  <a:lnTo>
                    <a:pt x="1469" y="11"/>
                  </a:lnTo>
                  <a:lnTo>
                    <a:pt x="693" y="1647"/>
                  </a:lnTo>
                  <a:lnTo>
                    <a:pt x="693" y="1647"/>
                  </a:lnTo>
                  <a:close/>
                  <a:moveTo>
                    <a:pt x="42" y="1257"/>
                  </a:moveTo>
                  <a:lnTo>
                    <a:pt x="682" y="1616"/>
                  </a:lnTo>
                  <a:lnTo>
                    <a:pt x="1438" y="53"/>
                  </a:lnTo>
                  <a:lnTo>
                    <a:pt x="42" y="1257"/>
                  </a:lnTo>
                  <a:lnTo>
                    <a:pt x="42" y="1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直角三角形 56"/>
          <p:cNvSpPr/>
          <p:nvPr userDrawn="1"/>
        </p:nvSpPr>
        <p:spPr>
          <a:xfrm flipH="1">
            <a:off x="5393136" y="3127248"/>
            <a:ext cx="6791319" cy="3748211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50"/>
          <p:cNvSpPr/>
          <p:nvPr userDrawn="1"/>
        </p:nvSpPr>
        <p:spPr bwMode="auto">
          <a:xfrm rot="20016816">
            <a:off x="7473820" y="4843741"/>
            <a:ext cx="1287430" cy="1179278"/>
          </a:xfrm>
          <a:custGeom>
            <a:avLst/>
            <a:gdLst>
              <a:gd name="T0" fmla="*/ 375 w 375"/>
              <a:gd name="T1" fmla="*/ 268 h 343"/>
              <a:gd name="T2" fmla="*/ 307 w 375"/>
              <a:gd name="T3" fmla="*/ 343 h 343"/>
              <a:gd name="T4" fmla="*/ 69 w 375"/>
              <a:gd name="T5" fmla="*/ 343 h 343"/>
              <a:gd name="T6" fmla="*/ 0 w 375"/>
              <a:gd name="T7" fmla="*/ 268 h 343"/>
              <a:gd name="T8" fmla="*/ 0 w 375"/>
              <a:gd name="T9" fmla="*/ 75 h 343"/>
              <a:gd name="T10" fmla="*/ 69 w 375"/>
              <a:gd name="T11" fmla="*/ 0 h 343"/>
              <a:gd name="T12" fmla="*/ 307 w 375"/>
              <a:gd name="T13" fmla="*/ 0 h 343"/>
              <a:gd name="T14" fmla="*/ 375 w 375"/>
              <a:gd name="T15" fmla="*/ 75 h 343"/>
              <a:gd name="T16" fmla="*/ 375 w 375"/>
              <a:gd name="T17" fmla="*/ 268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343">
                <a:moveTo>
                  <a:pt x="375" y="268"/>
                </a:moveTo>
                <a:cubicBezTo>
                  <a:pt x="375" y="310"/>
                  <a:pt x="345" y="343"/>
                  <a:pt x="307" y="343"/>
                </a:cubicBezTo>
                <a:cubicBezTo>
                  <a:pt x="69" y="343"/>
                  <a:pt x="69" y="343"/>
                  <a:pt x="69" y="343"/>
                </a:cubicBezTo>
                <a:cubicBezTo>
                  <a:pt x="31" y="343"/>
                  <a:pt x="0" y="310"/>
                  <a:pt x="0" y="26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33"/>
                  <a:pt x="31" y="0"/>
                  <a:pt x="69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45" y="0"/>
                  <a:pt x="375" y="33"/>
                  <a:pt x="375" y="75"/>
                </a:cubicBezTo>
                <a:lnTo>
                  <a:pt x="375" y="268"/>
                </a:lnTo>
                <a:close/>
              </a:path>
            </a:pathLst>
          </a:custGeom>
          <a:solidFill>
            <a:srgbClr val="FAD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7"/>
          <p:cNvSpPr/>
          <p:nvPr userDrawn="1"/>
        </p:nvSpPr>
        <p:spPr bwMode="auto">
          <a:xfrm rot="20016816">
            <a:off x="6887336" y="1852312"/>
            <a:ext cx="4554881" cy="3348565"/>
          </a:xfrm>
          <a:custGeom>
            <a:avLst/>
            <a:gdLst>
              <a:gd name="T0" fmla="*/ 1266 w 1326"/>
              <a:gd name="T1" fmla="*/ 0 h 974"/>
              <a:gd name="T2" fmla="*/ 60 w 1326"/>
              <a:gd name="T3" fmla="*/ 0 h 974"/>
              <a:gd name="T4" fmla="*/ 0 w 1326"/>
              <a:gd name="T5" fmla="*/ 62 h 974"/>
              <a:gd name="T6" fmla="*/ 0 w 1326"/>
              <a:gd name="T7" fmla="*/ 912 h 974"/>
              <a:gd name="T8" fmla="*/ 60 w 1326"/>
              <a:gd name="T9" fmla="*/ 974 h 974"/>
              <a:gd name="T10" fmla="*/ 1266 w 1326"/>
              <a:gd name="T11" fmla="*/ 974 h 974"/>
              <a:gd name="T12" fmla="*/ 1326 w 1326"/>
              <a:gd name="T13" fmla="*/ 912 h 974"/>
              <a:gd name="T14" fmla="*/ 1326 w 1326"/>
              <a:gd name="T15" fmla="*/ 62 h 974"/>
              <a:gd name="T16" fmla="*/ 1266 w 1326"/>
              <a:gd name="T17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6" h="974">
                <a:moveTo>
                  <a:pt x="1266" y="0"/>
                </a:move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0" y="28"/>
                  <a:pt x="0" y="6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46"/>
                  <a:pt x="27" y="974"/>
                  <a:pt x="60" y="974"/>
                </a:cubicBezTo>
                <a:cubicBezTo>
                  <a:pt x="1266" y="974"/>
                  <a:pt x="1266" y="974"/>
                  <a:pt x="1266" y="974"/>
                </a:cubicBezTo>
                <a:cubicBezTo>
                  <a:pt x="1300" y="974"/>
                  <a:pt x="1326" y="946"/>
                  <a:pt x="1326" y="912"/>
                </a:cubicBezTo>
                <a:cubicBezTo>
                  <a:pt x="1326" y="62"/>
                  <a:pt x="1326" y="62"/>
                  <a:pt x="1326" y="62"/>
                </a:cubicBezTo>
                <a:cubicBezTo>
                  <a:pt x="1326" y="28"/>
                  <a:pt x="1300" y="0"/>
                  <a:pt x="1266" y="0"/>
                </a:cubicBezTo>
                <a:close/>
              </a:path>
            </a:pathLst>
          </a:custGeom>
          <a:solidFill>
            <a:srgbClr val="43576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Oval 60"/>
          <p:cNvSpPr>
            <a:spLocks noChangeArrowheads="1"/>
          </p:cNvSpPr>
          <p:nvPr userDrawn="1"/>
        </p:nvSpPr>
        <p:spPr bwMode="auto">
          <a:xfrm rot="20016816">
            <a:off x="7376852" y="4526358"/>
            <a:ext cx="91514" cy="93594"/>
          </a:xfrm>
          <a:prstGeom prst="ellipse">
            <a:avLst/>
          </a:prstGeom>
          <a:solidFill>
            <a:srgbClr val="F0EE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Oval 61"/>
          <p:cNvSpPr>
            <a:spLocks noChangeArrowheads="1"/>
          </p:cNvSpPr>
          <p:nvPr userDrawn="1"/>
        </p:nvSpPr>
        <p:spPr bwMode="auto">
          <a:xfrm rot="20016816">
            <a:off x="7244673" y="4257845"/>
            <a:ext cx="91514" cy="97754"/>
          </a:xfrm>
          <a:prstGeom prst="ellipse">
            <a:avLst/>
          </a:prstGeom>
          <a:solidFill>
            <a:srgbClr val="F0EE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Rectangle 63"/>
          <p:cNvSpPr>
            <a:spLocks noChangeArrowheads="1"/>
          </p:cNvSpPr>
          <p:nvPr userDrawn="1"/>
        </p:nvSpPr>
        <p:spPr bwMode="auto">
          <a:xfrm rot="20016816">
            <a:off x="7416475" y="2045525"/>
            <a:ext cx="3749978" cy="2841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4"/>
          <p:cNvSpPr/>
          <p:nvPr userDrawn="1"/>
        </p:nvSpPr>
        <p:spPr bwMode="auto">
          <a:xfrm rot="20016816">
            <a:off x="7416475" y="2045525"/>
            <a:ext cx="3749978" cy="2841081"/>
          </a:xfrm>
          <a:custGeom>
            <a:avLst/>
            <a:gdLst>
              <a:gd name="T0" fmla="*/ 1803 w 1803"/>
              <a:gd name="T1" fmla="*/ 0 h 1366"/>
              <a:gd name="T2" fmla="*/ 1803 w 1803"/>
              <a:gd name="T3" fmla="*/ 1366 h 1366"/>
              <a:gd name="T4" fmla="*/ 0 w 1803"/>
              <a:gd name="T5" fmla="*/ 1366 h 1366"/>
              <a:gd name="T6" fmla="*/ 1803 w 1803"/>
              <a:gd name="T7" fmla="*/ 0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3" h="1366">
                <a:moveTo>
                  <a:pt x="1803" y="0"/>
                </a:moveTo>
                <a:lnTo>
                  <a:pt x="1803" y="1366"/>
                </a:lnTo>
                <a:lnTo>
                  <a:pt x="0" y="1366"/>
                </a:lnTo>
                <a:lnTo>
                  <a:pt x="18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Rectangle 49"/>
          <p:cNvSpPr>
            <a:spLocks noChangeArrowheads="1"/>
          </p:cNvSpPr>
          <p:nvPr/>
        </p:nvSpPr>
        <p:spPr bwMode="auto">
          <a:xfrm rot="20016816">
            <a:off x="8008714" y="5856757"/>
            <a:ext cx="867300" cy="809064"/>
          </a:xfrm>
          <a:prstGeom prst="rect">
            <a:avLst/>
          </a:prstGeom>
          <a:solidFill>
            <a:srgbClr val="EBCF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51"/>
          <p:cNvSpPr/>
          <p:nvPr/>
        </p:nvSpPr>
        <p:spPr bwMode="auto">
          <a:xfrm rot="20016816">
            <a:off x="7369150" y="5038672"/>
            <a:ext cx="561561" cy="1220875"/>
          </a:xfrm>
          <a:custGeom>
            <a:avLst/>
            <a:gdLst>
              <a:gd name="T0" fmla="*/ 62 w 163"/>
              <a:gd name="T1" fmla="*/ 0 h 355"/>
              <a:gd name="T2" fmla="*/ 1 w 163"/>
              <a:gd name="T3" fmla="*/ 64 h 355"/>
              <a:gd name="T4" fmla="*/ 9 w 163"/>
              <a:gd name="T5" fmla="*/ 290 h 355"/>
              <a:gd name="T6" fmla="*/ 74 w 163"/>
              <a:gd name="T7" fmla="*/ 355 h 355"/>
              <a:gd name="T8" fmla="*/ 101 w 163"/>
              <a:gd name="T9" fmla="*/ 355 h 355"/>
              <a:gd name="T10" fmla="*/ 162 w 163"/>
              <a:gd name="T11" fmla="*/ 291 h 355"/>
              <a:gd name="T12" fmla="*/ 154 w 163"/>
              <a:gd name="T13" fmla="*/ 65 h 355"/>
              <a:gd name="T14" fmla="*/ 89 w 163"/>
              <a:gd name="T15" fmla="*/ 0 h 355"/>
              <a:gd name="T16" fmla="*/ 62 w 163"/>
              <a:gd name="T17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355">
                <a:moveTo>
                  <a:pt x="62" y="0"/>
                </a:moveTo>
                <a:cubicBezTo>
                  <a:pt x="28" y="0"/>
                  <a:pt x="0" y="28"/>
                  <a:pt x="1" y="64"/>
                </a:cubicBezTo>
                <a:cubicBezTo>
                  <a:pt x="9" y="290"/>
                  <a:pt x="9" y="290"/>
                  <a:pt x="9" y="290"/>
                </a:cubicBezTo>
                <a:cubicBezTo>
                  <a:pt x="10" y="325"/>
                  <a:pt x="39" y="355"/>
                  <a:pt x="74" y="355"/>
                </a:cubicBezTo>
                <a:cubicBezTo>
                  <a:pt x="101" y="355"/>
                  <a:pt x="101" y="355"/>
                  <a:pt x="101" y="355"/>
                </a:cubicBezTo>
                <a:cubicBezTo>
                  <a:pt x="136" y="355"/>
                  <a:pt x="163" y="327"/>
                  <a:pt x="162" y="291"/>
                </a:cubicBezTo>
                <a:cubicBezTo>
                  <a:pt x="154" y="65"/>
                  <a:pt x="154" y="65"/>
                  <a:pt x="154" y="65"/>
                </a:cubicBezTo>
                <a:cubicBezTo>
                  <a:pt x="153" y="30"/>
                  <a:pt x="124" y="1"/>
                  <a:pt x="89" y="0"/>
                </a:cubicBezTo>
                <a:lnTo>
                  <a:pt x="62" y="0"/>
                </a:lnTo>
                <a:close/>
              </a:path>
            </a:pathLst>
          </a:custGeom>
          <a:solidFill>
            <a:srgbClr val="FAD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Rectangle 52"/>
          <p:cNvSpPr>
            <a:spLocks noChangeArrowheads="1"/>
          </p:cNvSpPr>
          <p:nvPr/>
        </p:nvSpPr>
        <p:spPr bwMode="auto">
          <a:xfrm rot="20016816">
            <a:off x="7899523" y="6051175"/>
            <a:ext cx="1079445" cy="332777"/>
          </a:xfrm>
          <a:prstGeom prst="rect">
            <a:avLst/>
          </a:prstGeom>
          <a:solidFill>
            <a:srgbClr val="FEF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Rectangle 53"/>
          <p:cNvSpPr>
            <a:spLocks noChangeArrowheads="1"/>
          </p:cNvSpPr>
          <p:nvPr/>
        </p:nvSpPr>
        <p:spPr bwMode="auto">
          <a:xfrm rot="20016816">
            <a:off x="8394372" y="5935171"/>
            <a:ext cx="557401" cy="332777"/>
          </a:xfrm>
          <a:prstGeom prst="rect">
            <a:avLst/>
          </a:prstGeom>
          <a:solidFill>
            <a:srgbClr val="BFBC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任意多边形 104"/>
          <p:cNvSpPr>
            <a:spLocks noChangeArrowheads="1"/>
          </p:cNvSpPr>
          <p:nvPr/>
        </p:nvSpPr>
        <p:spPr bwMode="auto">
          <a:xfrm rot="20016816">
            <a:off x="8003318" y="6416233"/>
            <a:ext cx="954414" cy="574557"/>
          </a:xfrm>
          <a:custGeom>
            <a:avLst/>
            <a:gdLst>
              <a:gd name="connsiteX0" fmla="*/ 954414 w 954414"/>
              <a:gd name="connsiteY0" fmla="*/ 0 h 574557"/>
              <a:gd name="connsiteX1" fmla="*/ 669371 w 954414"/>
              <a:gd name="connsiteY1" fmla="*/ 574557 h 574557"/>
              <a:gd name="connsiteX2" fmla="*/ 0 w 954414"/>
              <a:gd name="connsiteY2" fmla="*/ 242476 h 574557"/>
              <a:gd name="connsiteX3" fmla="*/ 0 w 954414"/>
              <a:gd name="connsiteY3" fmla="*/ 0 h 57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414" h="574557">
                <a:moveTo>
                  <a:pt x="954414" y="0"/>
                </a:moveTo>
                <a:lnTo>
                  <a:pt x="669371" y="574557"/>
                </a:lnTo>
                <a:lnTo>
                  <a:pt x="0" y="242476"/>
                </a:lnTo>
                <a:lnTo>
                  <a:pt x="0" y="0"/>
                </a:lnTo>
                <a:close/>
              </a:path>
            </a:pathLst>
          </a:custGeom>
          <a:solidFill>
            <a:srgbClr val="473F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3" name="任意多边形 102"/>
          <p:cNvSpPr>
            <a:spLocks noChangeArrowheads="1"/>
          </p:cNvSpPr>
          <p:nvPr/>
        </p:nvSpPr>
        <p:spPr bwMode="auto">
          <a:xfrm rot="20016816">
            <a:off x="8648607" y="6180071"/>
            <a:ext cx="678033" cy="839614"/>
          </a:xfrm>
          <a:custGeom>
            <a:avLst/>
            <a:gdLst>
              <a:gd name="connsiteX0" fmla="*/ 678032 w 678033"/>
              <a:gd name="connsiteY0" fmla="*/ 0 h 811143"/>
              <a:gd name="connsiteX1" fmla="*/ 678033 w 678033"/>
              <a:gd name="connsiteY1" fmla="*/ 811143 h 811143"/>
              <a:gd name="connsiteX2" fmla="*/ 547025 w 678033"/>
              <a:gd name="connsiteY2" fmla="*/ 811143 h 811143"/>
              <a:gd name="connsiteX3" fmla="*/ 84429 w 678033"/>
              <a:gd name="connsiteY3" fmla="*/ 581646 h 811143"/>
              <a:gd name="connsiteX4" fmla="*/ 84429 w 678033"/>
              <a:gd name="connsiteY4" fmla="*/ 581646 h 811143"/>
              <a:gd name="connsiteX5" fmla="*/ 0 w 678033"/>
              <a:gd name="connsiteY5" fmla="*/ 539760 h 811143"/>
              <a:gd name="connsiteX6" fmla="*/ 0 w 678033"/>
              <a:gd name="connsiteY6" fmla="*/ 0 h 81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033" h="811143">
                <a:moveTo>
                  <a:pt x="678032" y="0"/>
                </a:moveTo>
                <a:lnTo>
                  <a:pt x="678033" y="811143"/>
                </a:lnTo>
                <a:lnTo>
                  <a:pt x="547025" y="811143"/>
                </a:lnTo>
                <a:lnTo>
                  <a:pt x="84429" y="581646"/>
                </a:lnTo>
                <a:lnTo>
                  <a:pt x="84429" y="581646"/>
                </a:lnTo>
                <a:lnTo>
                  <a:pt x="0" y="539760"/>
                </a:lnTo>
                <a:lnTo>
                  <a:pt x="0" y="0"/>
                </a:lnTo>
                <a:close/>
              </a:path>
            </a:pathLst>
          </a:custGeom>
          <a:solidFill>
            <a:srgbClr val="352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72" name="Oval 56"/>
          <p:cNvSpPr>
            <a:spLocks noChangeArrowheads="1"/>
          </p:cNvSpPr>
          <p:nvPr/>
        </p:nvSpPr>
        <p:spPr bwMode="auto">
          <a:xfrm rot="20016816">
            <a:off x="8699891" y="5954903"/>
            <a:ext cx="199666" cy="195506"/>
          </a:xfrm>
          <a:prstGeom prst="ellipse">
            <a:avLst/>
          </a:prstGeom>
          <a:solidFill>
            <a:srgbClr val="F9E5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Oval 58"/>
          <p:cNvSpPr>
            <a:spLocks noChangeArrowheads="1"/>
          </p:cNvSpPr>
          <p:nvPr/>
        </p:nvSpPr>
        <p:spPr bwMode="auto">
          <a:xfrm rot="20016816">
            <a:off x="7641212" y="5059225"/>
            <a:ext cx="91514" cy="93594"/>
          </a:xfrm>
          <a:prstGeom prst="ellipse">
            <a:avLst/>
          </a:prstGeom>
          <a:solidFill>
            <a:srgbClr val="F0EE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Oval 59"/>
          <p:cNvSpPr>
            <a:spLocks noChangeArrowheads="1"/>
          </p:cNvSpPr>
          <p:nvPr/>
        </p:nvSpPr>
        <p:spPr bwMode="auto">
          <a:xfrm rot="20016816">
            <a:off x="7508570" y="4790820"/>
            <a:ext cx="91514" cy="95673"/>
          </a:xfrm>
          <a:prstGeom prst="ellipse">
            <a:avLst/>
          </a:prstGeom>
          <a:solidFill>
            <a:srgbClr val="F0EE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88"/>
          <p:cNvSpPr/>
          <p:nvPr/>
        </p:nvSpPr>
        <p:spPr bwMode="auto">
          <a:xfrm rot="20016816">
            <a:off x="7124941" y="4937289"/>
            <a:ext cx="775786" cy="463808"/>
          </a:xfrm>
          <a:custGeom>
            <a:avLst/>
            <a:gdLst>
              <a:gd name="T0" fmla="*/ 8 w 226"/>
              <a:gd name="T1" fmla="*/ 100 h 135"/>
              <a:gd name="T2" fmla="*/ 56 w 226"/>
              <a:gd name="T3" fmla="*/ 130 h 135"/>
              <a:gd name="T4" fmla="*/ 191 w 226"/>
              <a:gd name="T5" fmla="*/ 99 h 135"/>
              <a:gd name="T6" fmla="*/ 221 w 226"/>
              <a:gd name="T7" fmla="*/ 51 h 135"/>
              <a:gd name="T8" fmla="*/ 217 w 226"/>
              <a:gd name="T9" fmla="*/ 35 h 135"/>
              <a:gd name="T10" fmla="*/ 169 w 226"/>
              <a:gd name="T11" fmla="*/ 5 h 135"/>
              <a:gd name="T12" fmla="*/ 34 w 226"/>
              <a:gd name="T13" fmla="*/ 36 h 135"/>
              <a:gd name="T14" fmla="*/ 4 w 226"/>
              <a:gd name="T15" fmla="*/ 84 h 135"/>
              <a:gd name="T16" fmla="*/ 8 w 226"/>
              <a:gd name="T17" fmla="*/ 10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135">
                <a:moveTo>
                  <a:pt x="8" y="100"/>
                </a:moveTo>
                <a:cubicBezTo>
                  <a:pt x="13" y="122"/>
                  <a:pt x="34" y="135"/>
                  <a:pt x="56" y="130"/>
                </a:cubicBezTo>
                <a:cubicBezTo>
                  <a:pt x="191" y="99"/>
                  <a:pt x="191" y="99"/>
                  <a:pt x="191" y="99"/>
                </a:cubicBezTo>
                <a:cubicBezTo>
                  <a:pt x="212" y="94"/>
                  <a:pt x="226" y="73"/>
                  <a:pt x="221" y="51"/>
                </a:cubicBezTo>
                <a:cubicBezTo>
                  <a:pt x="217" y="35"/>
                  <a:pt x="217" y="35"/>
                  <a:pt x="217" y="35"/>
                </a:cubicBezTo>
                <a:cubicBezTo>
                  <a:pt x="212" y="14"/>
                  <a:pt x="191" y="0"/>
                  <a:pt x="169" y="5"/>
                </a:cubicBezTo>
                <a:cubicBezTo>
                  <a:pt x="34" y="36"/>
                  <a:pt x="34" y="36"/>
                  <a:pt x="34" y="36"/>
                </a:cubicBezTo>
                <a:cubicBezTo>
                  <a:pt x="13" y="41"/>
                  <a:pt x="0" y="63"/>
                  <a:pt x="4" y="84"/>
                </a:cubicBezTo>
                <a:lnTo>
                  <a:pt x="8" y="100"/>
                </a:lnTo>
                <a:close/>
              </a:path>
            </a:pathLst>
          </a:custGeom>
          <a:solidFill>
            <a:srgbClr val="FAD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89"/>
          <p:cNvSpPr/>
          <p:nvPr/>
        </p:nvSpPr>
        <p:spPr bwMode="auto">
          <a:xfrm rot="20016816">
            <a:off x="7518640" y="4902327"/>
            <a:ext cx="284941" cy="289100"/>
          </a:xfrm>
          <a:custGeom>
            <a:avLst/>
            <a:gdLst>
              <a:gd name="T0" fmla="*/ 7 w 83"/>
              <a:gd name="T1" fmla="*/ 57 h 84"/>
              <a:gd name="T2" fmla="*/ 44 w 83"/>
              <a:gd name="T3" fmla="*/ 80 h 84"/>
              <a:gd name="T4" fmla="*/ 55 w 83"/>
              <a:gd name="T5" fmla="*/ 77 h 84"/>
              <a:gd name="T6" fmla="*/ 79 w 83"/>
              <a:gd name="T7" fmla="*/ 40 h 84"/>
              <a:gd name="T8" fmla="*/ 76 w 83"/>
              <a:gd name="T9" fmla="*/ 27 h 84"/>
              <a:gd name="T10" fmla="*/ 39 w 83"/>
              <a:gd name="T11" fmla="*/ 4 h 84"/>
              <a:gd name="T12" fmla="*/ 27 w 83"/>
              <a:gd name="T13" fmla="*/ 7 h 84"/>
              <a:gd name="T14" fmla="*/ 4 w 83"/>
              <a:gd name="T15" fmla="*/ 44 h 84"/>
              <a:gd name="T16" fmla="*/ 7 w 83"/>
              <a:gd name="T17" fmla="*/ 5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" h="84">
                <a:moveTo>
                  <a:pt x="7" y="57"/>
                </a:moveTo>
                <a:cubicBezTo>
                  <a:pt x="11" y="73"/>
                  <a:pt x="27" y="84"/>
                  <a:pt x="44" y="80"/>
                </a:cubicBezTo>
                <a:cubicBezTo>
                  <a:pt x="55" y="77"/>
                  <a:pt x="55" y="77"/>
                  <a:pt x="55" y="77"/>
                </a:cubicBezTo>
                <a:cubicBezTo>
                  <a:pt x="72" y="73"/>
                  <a:pt x="83" y="57"/>
                  <a:pt x="79" y="40"/>
                </a:cubicBezTo>
                <a:cubicBezTo>
                  <a:pt x="76" y="27"/>
                  <a:pt x="76" y="27"/>
                  <a:pt x="76" y="27"/>
                </a:cubicBezTo>
                <a:cubicBezTo>
                  <a:pt x="72" y="11"/>
                  <a:pt x="55" y="0"/>
                  <a:pt x="39" y="4"/>
                </a:cubicBezTo>
                <a:cubicBezTo>
                  <a:pt x="27" y="7"/>
                  <a:pt x="27" y="7"/>
                  <a:pt x="27" y="7"/>
                </a:cubicBezTo>
                <a:cubicBezTo>
                  <a:pt x="10" y="11"/>
                  <a:pt x="0" y="27"/>
                  <a:pt x="4" y="44"/>
                </a:cubicBezTo>
                <a:lnTo>
                  <a:pt x="7" y="57"/>
                </a:lnTo>
                <a:close/>
              </a:path>
            </a:pathLst>
          </a:custGeom>
          <a:solidFill>
            <a:srgbClr val="F0EE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7" name="图片 76"/>
          <p:cNvPicPr>
            <a:picLocks noChangeAspect="1"/>
          </p:cNvPicPr>
          <p:nvPr userDrawn="1"/>
        </p:nvPicPr>
        <p:blipFill rotWithShape="1">
          <a:blip r:embed="rId3"/>
          <a:srcRect r="38601"/>
          <a:stretch>
            <a:fillRect/>
          </a:stretch>
        </p:blipFill>
        <p:spPr>
          <a:xfrm rot="20015684">
            <a:off x="7852026" y="3927823"/>
            <a:ext cx="3773208" cy="85351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36434" y="1727340"/>
            <a:ext cx="1423309" cy="1423309"/>
          </a:xfrm>
          <a:prstGeom prst="rect">
            <a:avLst/>
          </a:prstGeom>
        </p:spPr>
      </p:pic>
      <p:grpSp>
        <p:nvGrpSpPr>
          <p:cNvPr id="79" name="组合 78"/>
          <p:cNvGrpSpPr/>
          <p:nvPr userDrawn="1"/>
        </p:nvGrpSpPr>
        <p:grpSpPr>
          <a:xfrm>
            <a:off x="9578411" y="2761405"/>
            <a:ext cx="3791619" cy="2634068"/>
            <a:chOff x="9378462" y="3001773"/>
            <a:chExt cx="3791619" cy="2339063"/>
          </a:xfrm>
        </p:grpSpPr>
        <p:sp>
          <p:nvSpPr>
            <p:cNvPr id="80" name="Freeform 72"/>
            <p:cNvSpPr/>
            <p:nvPr/>
          </p:nvSpPr>
          <p:spPr bwMode="auto">
            <a:xfrm rot="20016816">
              <a:off x="10210926" y="3584461"/>
              <a:ext cx="630196" cy="790345"/>
            </a:xfrm>
            <a:custGeom>
              <a:avLst/>
              <a:gdLst>
                <a:gd name="T0" fmla="*/ 42 w 183"/>
                <a:gd name="T1" fmla="*/ 11 h 230"/>
                <a:gd name="T2" fmla="*/ 99 w 183"/>
                <a:gd name="T3" fmla="*/ 27 h 230"/>
                <a:gd name="T4" fmla="*/ 172 w 183"/>
                <a:gd name="T5" fmla="*/ 153 h 230"/>
                <a:gd name="T6" fmla="*/ 156 w 183"/>
                <a:gd name="T7" fmla="*/ 210 h 230"/>
                <a:gd name="T8" fmla="*/ 141 w 183"/>
                <a:gd name="T9" fmla="*/ 218 h 230"/>
                <a:gd name="T10" fmla="*/ 84 w 183"/>
                <a:gd name="T11" fmla="*/ 203 h 230"/>
                <a:gd name="T12" fmla="*/ 11 w 183"/>
                <a:gd name="T13" fmla="*/ 77 h 230"/>
                <a:gd name="T14" fmla="*/ 27 w 183"/>
                <a:gd name="T15" fmla="*/ 20 h 230"/>
                <a:gd name="T16" fmla="*/ 42 w 183"/>
                <a:gd name="T17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30">
                  <a:moveTo>
                    <a:pt x="42" y="11"/>
                  </a:moveTo>
                  <a:cubicBezTo>
                    <a:pt x="62" y="0"/>
                    <a:pt x="87" y="7"/>
                    <a:pt x="99" y="27"/>
                  </a:cubicBezTo>
                  <a:cubicBezTo>
                    <a:pt x="172" y="153"/>
                    <a:pt x="172" y="153"/>
                    <a:pt x="172" y="153"/>
                  </a:cubicBezTo>
                  <a:cubicBezTo>
                    <a:pt x="183" y="173"/>
                    <a:pt x="176" y="198"/>
                    <a:pt x="156" y="210"/>
                  </a:cubicBezTo>
                  <a:cubicBezTo>
                    <a:pt x="141" y="218"/>
                    <a:pt x="141" y="218"/>
                    <a:pt x="141" y="218"/>
                  </a:cubicBezTo>
                  <a:cubicBezTo>
                    <a:pt x="121" y="230"/>
                    <a:pt x="96" y="223"/>
                    <a:pt x="84" y="203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0" y="57"/>
                    <a:pt x="7" y="31"/>
                    <a:pt x="27" y="20"/>
                  </a:cubicBezTo>
                  <a:lnTo>
                    <a:pt x="42" y="11"/>
                  </a:lnTo>
                  <a:close/>
                </a:path>
              </a:pathLst>
            </a:custGeom>
            <a:solidFill>
              <a:srgbClr val="FA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3"/>
            <p:cNvSpPr/>
            <p:nvPr/>
          </p:nvSpPr>
          <p:spPr bwMode="auto">
            <a:xfrm rot="20016816">
              <a:off x="10201589" y="3587625"/>
              <a:ext cx="615637" cy="702991"/>
            </a:xfrm>
            <a:custGeom>
              <a:avLst/>
              <a:gdLst>
                <a:gd name="T0" fmla="*/ 4 w 179"/>
                <a:gd name="T1" fmla="*/ 66 h 205"/>
                <a:gd name="T2" fmla="*/ 9 w 179"/>
                <a:gd name="T3" fmla="*/ 64 h 205"/>
                <a:gd name="T4" fmla="*/ 122 w 179"/>
                <a:gd name="T5" fmla="*/ 69 h 205"/>
                <a:gd name="T6" fmla="*/ 160 w 179"/>
                <a:gd name="T7" fmla="*/ 205 h 205"/>
                <a:gd name="T8" fmla="*/ 169 w 179"/>
                <a:gd name="T9" fmla="*/ 153 h 205"/>
                <a:gd name="T10" fmla="*/ 96 w 179"/>
                <a:gd name="T11" fmla="*/ 27 h 205"/>
                <a:gd name="T12" fmla="*/ 39 w 179"/>
                <a:gd name="T13" fmla="*/ 11 h 205"/>
                <a:gd name="T14" fmla="*/ 24 w 179"/>
                <a:gd name="T15" fmla="*/ 20 h 205"/>
                <a:gd name="T16" fmla="*/ 4 w 179"/>
                <a:gd name="T17" fmla="*/ 6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05">
                  <a:moveTo>
                    <a:pt x="4" y="66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38" y="47"/>
                    <a:pt x="105" y="40"/>
                    <a:pt x="122" y="69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75" y="192"/>
                    <a:pt x="179" y="170"/>
                    <a:pt x="169" y="15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84" y="7"/>
                    <a:pt x="59" y="0"/>
                    <a:pt x="39" y="1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7" y="30"/>
                    <a:pt x="0" y="49"/>
                    <a:pt x="4" y="66"/>
                  </a:cubicBez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4"/>
            <p:cNvSpPr/>
            <p:nvPr/>
          </p:nvSpPr>
          <p:spPr bwMode="auto">
            <a:xfrm rot="20016816">
              <a:off x="10401469" y="3292308"/>
              <a:ext cx="632276" cy="794504"/>
            </a:xfrm>
            <a:custGeom>
              <a:avLst/>
              <a:gdLst>
                <a:gd name="T0" fmla="*/ 42 w 184"/>
                <a:gd name="T1" fmla="*/ 12 h 231"/>
                <a:gd name="T2" fmla="*/ 99 w 184"/>
                <a:gd name="T3" fmla="*/ 27 h 231"/>
                <a:gd name="T4" fmla="*/ 172 w 184"/>
                <a:gd name="T5" fmla="*/ 153 h 231"/>
                <a:gd name="T6" fmla="*/ 157 w 184"/>
                <a:gd name="T7" fmla="*/ 210 h 231"/>
                <a:gd name="T8" fmla="*/ 142 w 184"/>
                <a:gd name="T9" fmla="*/ 219 h 231"/>
                <a:gd name="T10" fmla="*/ 85 w 184"/>
                <a:gd name="T11" fmla="*/ 204 h 231"/>
                <a:gd name="T12" fmla="*/ 12 w 184"/>
                <a:gd name="T13" fmla="*/ 78 h 231"/>
                <a:gd name="T14" fmla="*/ 27 w 184"/>
                <a:gd name="T15" fmla="*/ 20 h 231"/>
                <a:gd name="T16" fmla="*/ 42 w 184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31">
                  <a:moveTo>
                    <a:pt x="42" y="12"/>
                  </a:moveTo>
                  <a:cubicBezTo>
                    <a:pt x="62" y="0"/>
                    <a:pt x="88" y="7"/>
                    <a:pt x="99" y="27"/>
                  </a:cubicBezTo>
                  <a:cubicBezTo>
                    <a:pt x="172" y="153"/>
                    <a:pt x="172" y="153"/>
                    <a:pt x="172" y="153"/>
                  </a:cubicBezTo>
                  <a:cubicBezTo>
                    <a:pt x="184" y="173"/>
                    <a:pt x="177" y="199"/>
                    <a:pt x="157" y="210"/>
                  </a:cubicBezTo>
                  <a:cubicBezTo>
                    <a:pt x="142" y="219"/>
                    <a:pt x="142" y="219"/>
                    <a:pt x="142" y="219"/>
                  </a:cubicBezTo>
                  <a:cubicBezTo>
                    <a:pt x="122" y="231"/>
                    <a:pt x="96" y="224"/>
                    <a:pt x="85" y="204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0" y="58"/>
                    <a:pt x="7" y="32"/>
                    <a:pt x="27" y="20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FA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5"/>
            <p:cNvSpPr/>
            <p:nvPr/>
          </p:nvSpPr>
          <p:spPr bwMode="auto">
            <a:xfrm rot="20016816">
              <a:off x="10391779" y="3296043"/>
              <a:ext cx="615637" cy="705071"/>
            </a:xfrm>
            <a:custGeom>
              <a:avLst/>
              <a:gdLst>
                <a:gd name="T0" fmla="*/ 5 w 179"/>
                <a:gd name="T1" fmla="*/ 67 h 205"/>
                <a:gd name="T2" fmla="*/ 9 w 179"/>
                <a:gd name="T3" fmla="*/ 64 h 205"/>
                <a:gd name="T4" fmla="*/ 121 w 179"/>
                <a:gd name="T5" fmla="*/ 70 h 205"/>
                <a:gd name="T6" fmla="*/ 161 w 179"/>
                <a:gd name="T7" fmla="*/ 205 h 205"/>
                <a:gd name="T8" fmla="*/ 169 w 179"/>
                <a:gd name="T9" fmla="*/ 153 h 205"/>
                <a:gd name="T10" fmla="*/ 96 w 179"/>
                <a:gd name="T11" fmla="*/ 27 h 205"/>
                <a:gd name="T12" fmla="*/ 39 w 179"/>
                <a:gd name="T13" fmla="*/ 12 h 205"/>
                <a:gd name="T14" fmla="*/ 24 w 179"/>
                <a:gd name="T15" fmla="*/ 20 h 205"/>
                <a:gd name="T16" fmla="*/ 5 w 179"/>
                <a:gd name="T17" fmla="*/ 6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05">
                  <a:moveTo>
                    <a:pt x="5" y="67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38" y="47"/>
                    <a:pt x="104" y="41"/>
                    <a:pt x="121" y="70"/>
                  </a:cubicBezTo>
                  <a:cubicBezTo>
                    <a:pt x="161" y="205"/>
                    <a:pt x="161" y="205"/>
                    <a:pt x="161" y="205"/>
                  </a:cubicBezTo>
                  <a:cubicBezTo>
                    <a:pt x="175" y="192"/>
                    <a:pt x="179" y="171"/>
                    <a:pt x="169" y="15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85" y="7"/>
                    <a:pt x="59" y="0"/>
                    <a:pt x="39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" y="30"/>
                    <a:pt x="0" y="49"/>
                    <a:pt x="5" y="67"/>
                  </a:cubicBez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6"/>
            <p:cNvSpPr/>
            <p:nvPr/>
          </p:nvSpPr>
          <p:spPr bwMode="auto">
            <a:xfrm rot="20016816">
              <a:off x="10593985" y="3001773"/>
              <a:ext cx="632276" cy="794504"/>
            </a:xfrm>
            <a:custGeom>
              <a:avLst/>
              <a:gdLst>
                <a:gd name="T0" fmla="*/ 42 w 184"/>
                <a:gd name="T1" fmla="*/ 12 h 231"/>
                <a:gd name="T2" fmla="*/ 100 w 184"/>
                <a:gd name="T3" fmla="*/ 27 h 231"/>
                <a:gd name="T4" fmla="*/ 172 w 184"/>
                <a:gd name="T5" fmla="*/ 153 h 231"/>
                <a:gd name="T6" fmla="*/ 157 w 184"/>
                <a:gd name="T7" fmla="*/ 210 h 231"/>
                <a:gd name="T8" fmla="*/ 142 w 184"/>
                <a:gd name="T9" fmla="*/ 219 h 231"/>
                <a:gd name="T10" fmla="*/ 85 w 184"/>
                <a:gd name="T11" fmla="*/ 204 h 231"/>
                <a:gd name="T12" fmla="*/ 12 w 184"/>
                <a:gd name="T13" fmla="*/ 78 h 231"/>
                <a:gd name="T14" fmla="*/ 27 w 184"/>
                <a:gd name="T15" fmla="*/ 21 h 231"/>
                <a:gd name="T16" fmla="*/ 42 w 184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31">
                  <a:moveTo>
                    <a:pt x="42" y="12"/>
                  </a:moveTo>
                  <a:cubicBezTo>
                    <a:pt x="62" y="0"/>
                    <a:pt x="88" y="7"/>
                    <a:pt x="100" y="27"/>
                  </a:cubicBezTo>
                  <a:cubicBezTo>
                    <a:pt x="172" y="153"/>
                    <a:pt x="172" y="153"/>
                    <a:pt x="172" y="153"/>
                  </a:cubicBezTo>
                  <a:cubicBezTo>
                    <a:pt x="184" y="173"/>
                    <a:pt x="177" y="199"/>
                    <a:pt x="157" y="210"/>
                  </a:cubicBezTo>
                  <a:cubicBezTo>
                    <a:pt x="142" y="219"/>
                    <a:pt x="142" y="219"/>
                    <a:pt x="142" y="219"/>
                  </a:cubicBezTo>
                  <a:cubicBezTo>
                    <a:pt x="122" y="231"/>
                    <a:pt x="96" y="224"/>
                    <a:pt x="85" y="204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0" y="58"/>
                    <a:pt x="7" y="32"/>
                    <a:pt x="27" y="21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FA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7"/>
            <p:cNvSpPr/>
            <p:nvPr/>
          </p:nvSpPr>
          <p:spPr bwMode="auto">
            <a:xfrm rot="20016816">
              <a:off x="10558413" y="3011575"/>
              <a:ext cx="615637" cy="588599"/>
            </a:xfrm>
            <a:custGeom>
              <a:avLst/>
              <a:gdLst>
                <a:gd name="T0" fmla="*/ 5 w 179"/>
                <a:gd name="T1" fmla="*/ 67 h 171"/>
                <a:gd name="T2" fmla="*/ 10 w 179"/>
                <a:gd name="T3" fmla="*/ 64 h 171"/>
                <a:gd name="T4" fmla="*/ 121 w 179"/>
                <a:gd name="T5" fmla="*/ 70 h 171"/>
                <a:gd name="T6" fmla="*/ 169 w 179"/>
                <a:gd name="T7" fmla="*/ 153 h 171"/>
                <a:gd name="T8" fmla="*/ 97 w 179"/>
                <a:gd name="T9" fmla="*/ 27 h 171"/>
                <a:gd name="T10" fmla="*/ 39 w 179"/>
                <a:gd name="T11" fmla="*/ 12 h 171"/>
                <a:gd name="T12" fmla="*/ 24 w 179"/>
                <a:gd name="T13" fmla="*/ 21 h 171"/>
                <a:gd name="T14" fmla="*/ 5 w 179"/>
                <a:gd name="T15" fmla="*/ 6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71">
                  <a:moveTo>
                    <a:pt x="5" y="67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39" y="48"/>
                    <a:pt x="104" y="41"/>
                    <a:pt x="121" y="70"/>
                  </a:cubicBezTo>
                  <a:cubicBezTo>
                    <a:pt x="121" y="70"/>
                    <a:pt x="179" y="171"/>
                    <a:pt x="169" y="153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85" y="7"/>
                    <a:pt x="59" y="0"/>
                    <a:pt x="39" y="1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8" y="30"/>
                    <a:pt x="0" y="49"/>
                    <a:pt x="5" y="67"/>
                  </a:cubicBez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8"/>
            <p:cNvSpPr/>
            <p:nvPr/>
          </p:nvSpPr>
          <p:spPr bwMode="auto">
            <a:xfrm rot="20016816">
              <a:off x="9470136" y="3387176"/>
              <a:ext cx="908897" cy="1249993"/>
            </a:xfrm>
            <a:custGeom>
              <a:avLst/>
              <a:gdLst>
                <a:gd name="T0" fmla="*/ 236 w 265"/>
                <a:gd name="T1" fmla="*/ 342 h 364"/>
                <a:gd name="T2" fmla="*/ 252 w 265"/>
                <a:gd name="T3" fmla="*/ 281 h 364"/>
                <a:gd name="T4" fmla="*/ 107 w 265"/>
                <a:gd name="T5" fmla="*/ 29 h 364"/>
                <a:gd name="T6" fmla="*/ 45 w 265"/>
                <a:gd name="T7" fmla="*/ 12 h 364"/>
                <a:gd name="T8" fmla="*/ 29 w 265"/>
                <a:gd name="T9" fmla="*/ 22 h 364"/>
                <a:gd name="T10" fmla="*/ 13 w 265"/>
                <a:gd name="T11" fmla="*/ 83 h 364"/>
                <a:gd name="T12" fmla="*/ 158 w 265"/>
                <a:gd name="T13" fmla="*/ 335 h 364"/>
                <a:gd name="T14" fmla="*/ 220 w 265"/>
                <a:gd name="T15" fmla="*/ 352 h 364"/>
                <a:gd name="T16" fmla="*/ 236 w 265"/>
                <a:gd name="T17" fmla="*/ 34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364">
                  <a:moveTo>
                    <a:pt x="236" y="342"/>
                  </a:moveTo>
                  <a:cubicBezTo>
                    <a:pt x="257" y="330"/>
                    <a:pt x="265" y="302"/>
                    <a:pt x="252" y="281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94" y="7"/>
                    <a:pt x="67" y="0"/>
                    <a:pt x="45" y="1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8" y="34"/>
                    <a:pt x="0" y="62"/>
                    <a:pt x="13" y="83"/>
                  </a:cubicBezTo>
                  <a:cubicBezTo>
                    <a:pt x="158" y="335"/>
                    <a:pt x="158" y="335"/>
                    <a:pt x="158" y="335"/>
                  </a:cubicBezTo>
                  <a:cubicBezTo>
                    <a:pt x="171" y="357"/>
                    <a:pt x="198" y="364"/>
                    <a:pt x="220" y="352"/>
                  </a:cubicBezTo>
                  <a:lnTo>
                    <a:pt x="236" y="342"/>
                  </a:lnTo>
                  <a:close/>
                </a:path>
              </a:pathLst>
            </a:custGeom>
            <a:solidFill>
              <a:srgbClr val="FA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9"/>
            <p:cNvSpPr/>
            <p:nvPr/>
          </p:nvSpPr>
          <p:spPr bwMode="auto">
            <a:xfrm rot="20016816">
              <a:off x="9414518" y="3402424"/>
              <a:ext cx="904737" cy="940094"/>
            </a:xfrm>
            <a:custGeom>
              <a:avLst/>
              <a:gdLst>
                <a:gd name="T0" fmla="*/ 5 w 263"/>
                <a:gd name="T1" fmla="*/ 72 h 274"/>
                <a:gd name="T2" fmla="*/ 10 w 263"/>
                <a:gd name="T3" fmla="*/ 69 h 274"/>
                <a:gd name="T4" fmla="*/ 99 w 263"/>
                <a:gd name="T5" fmla="*/ 93 h 274"/>
                <a:gd name="T6" fmla="*/ 248 w 263"/>
                <a:gd name="T7" fmla="*/ 274 h 274"/>
                <a:gd name="T8" fmla="*/ 220 w 263"/>
                <a:gd name="T9" fmla="*/ 231 h 274"/>
                <a:gd name="T10" fmla="*/ 103 w 263"/>
                <a:gd name="T11" fmla="*/ 29 h 274"/>
                <a:gd name="T12" fmla="*/ 42 w 263"/>
                <a:gd name="T13" fmla="*/ 12 h 274"/>
                <a:gd name="T14" fmla="*/ 26 w 263"/>
                <a:gd name="T15" fmla="*/ 22 h 274"/>
                <a:gd name="T16" fmla="*/ 5 w 263"/>
                <a:gd name="T17" fmla="*/ 7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74">
                  <a:moveTo>
                    <a:pt x="5" y="72"/>
                  </a:moveTo>
                  <a:cubicBezTo>
                    <a:pt x="10" y="69"/>
                    <a:pt x="10" y="69"/>
                    <a:pt x="10" y="69"/>
                  </a:cubicBezTo>
                  <a:cubicBezTo>
                    <a:pt x="41" y="51"/>
                    <a:pt x="81" y="61"/>
                    <a:pt x="99" y="93"/>
                  </a:cubicBezTo>
                  <a:cubicBezTo>
                    <a:pt x="248" y="274"/>
                    <a:pt x="248" y="274"/>
                    <a:pt x="248" y="274"/>
                  </a:cubicBezTo>
                  <a:cubicBezTo>
                    <a:pt x="263" y="260"/>
                    <a:pt x="231" y="250"/>
                    <a:pt x="220" y="231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1" y="7"/>
                    <a:pt x="63" y="0"/>
                    <a:pt x="42" y="1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8" y="32"/>
                    <a:pt x="0" y="53"/>
                    <a:pt x="5" y="72"/>
                  </a:cubicBez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0"/>
            <p:cNvSpPr/>
            <p:nvPr/>
          </p:nvSpPr>
          <p:spPr bwMode="auto">
            <a:xfrm rot="20016816">
              <a:off x="9378462" y="3592109"/>
              <a:ext cx="343177" cy="341096"/>
            </a:xfrm>
            <a:custGeom>
              <a:avLst/>
              <a:gdLst>
                <a:gd name="T0" fmla="*/ 77 w 100"/>
                <a:gd name="T1" fmla="*/ 82 h 99"/>
                <a:gd name="T2" fmla="*/ 90 w 100"/>
                <a:gd name="T3" fmla="*/ 34 h 99"/>
                <a:gd name="T4" fmla="*/ 84 w 100"/>
                <a:gd name="T5" fmla="*/ 23 h 99"/>
                <a:gd name="T6" fmla="*/ 36 w 100"/>
                <a:gd name="T7" fmla="*/ 10 h 99"/>
                <a:gd name="T8" fmla="*/ 23 w 100"/>
                <a:gd name="T9" fmla="*/ 17 h 99"/>
                <a:gd name="T10" fmla="*/ 10 w 100"/>
                <a:gd name="T11" fmla="*/ 65 h 99"/>
                <a:gd name="T12" fmla="*/ 17 w 100"/>
                <a:gd name="T13" fmla="*/ 77 h 99"/>
                <a:gd name="T14" fmla="*/ 65 w 100"/>
                <a:gd name="T15" fmla="*/ 90 h 99"/>
                <a:gd name="T16" fmla="*/ 77 w 100"/>
                <a:gd name="T17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99">
                  <a:moveTo>
                    <a:pt x="77" y="82"/>
                  </a:moveTo>
                  <a:cubicBezTo>
                    <a:pt x="94" y="73"/>
                    <a:pt x="100" y="51"/>
                    <a:pt x="90" y="3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74" y="6"/>
                    <a:pt x="52" y="0"/>
                    <a:pt x="36" y="1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6" y="27"/>
                    <a:pt x="0" y="48"/>
                    <a:pt x="10" y="65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6" y="94"/>
                    <a:pt x="48" y="99"/>
                    <a:pt x="65" y="90"/>
                  </a:cubicBezTo>
                  <a:lnTo>
                    <a:pt x="77" y="82"/>
                  </a:lnTo>
                  <a:close/>
                </a:path>
              </a:pathLst>
            </a:custGeom>
            <a:solidFill>
              <a:srgbClr val="F0E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1"/>
            <p:cNvSpPr/>
            <p:nvPr/>
          </p:nvSpPr>
          <p:spPr bwMode="auto">
            <a:xfrm rot="20016816">
              <a:off x="11155215" y="4025057"/>
              <a:ext cx="1154320" cy="1131441"/>
            </a:xfrm>
            <a:custGeom>
              <a:avLst/>
              <a:gdLst>
                <a:gd name="T0" fmla="*/ 555 w 555"/>
                <a:gd name="T1" fmla="*/ 337 h 544"/>
                <a:gd name="T2" fmla="*/ 195 w 555"/>
                <a:gd name="T3" fmla="*/ 544 h 544"/>
                <a:gd name="T4" fmla="*/ 0 w 555"/>
                <a:gd name="T5" fmla="*/ 207 h 544"/>
                <a:gd name="T6" fmla="*/ 360 w 555"/>
                <a:gd name="T7" fmla="*/ 0 h 544"/>
                <a:gd name="T8" fmla="*/ 555 w 555"/>
                <a:gd name="T9" fmla="*/ 33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544">
                  <a:moveTo>
                    <a:pt x="555" y="337"/>
                  </a:moveTo>
                  <a:lnTo>
                    <a:pt x="195" y="544"/>
                  </a:lnTo>
                  <a:lnTo>
                    <a:pt x="0" y="207"/>
                  </a:lnTo>
                  <a:lnTo>
                    <a:pt x="360" y="0"/>
                  </a:lnTo>
                  <a:lnTo>
                    <a:pt x="555" y="337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2"/>
            <p:cNvSpPr/>
            <p:nvPr/>
          </p:nvSpPr>
          <p:spPr bwMode="auto">
            <a:xfrm rot="20016816">
              <a:off x="10067129" y="3289737"/>
              <a:ext cx="1803234" cy="1695082"/>
            </a:xfrm>
            <a:custGeom>
              <a:avLst/>
              <a:gdLst>
                <a:gd name="T0" fmla="*/ 504 w 525"/>
                <a:gd name="T1" fmla="*/ 219 h 493"/>
                <a:gd name="T2" fmla="*/ 487 w 525"/>
                <a:gd name="T3" fmla="*/ 316 h 493"/>
                <a:gd name="T4" fmla="*/ 210 w 525"/>
                <a:gd name="T5" fmla="*/ 475 h 493"/>
                <a:gd name="T6" fmla="*/ 117 w 525"/>
                <a:gd name="T7" fmla="*/ 442 h 493"/>
                <a:gd name="T8" fmla="*/ 21 w 525"/>
                <a:gd name="T9" fmla="*/ 274 h 493"/>
                <a:gd name="T10" fmla="*/ 38 w 525"/>
                <a:gd name="T11" fmla="*/ 178 h 493"/>
                <a:gd name="T12" fmla="*/ 315 w 525"/>
                <a:gd name="T13" fmla="*/ 18 h 493"/>
                <a:gd name="T14" fmla="*/ 407 w 525"/>
                <a:gd name="T15" fmla="*/ 51 h 493"/>
                <a:gd name="T16" fmla="*/ 504 w 525"/>
                <a:gd name="T17" fmla="*/ 21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493">
                  <a:moveTo>
                    <a:pt x="504" y="219"/>
                  </a:moveTo>
                  <a:cubicBezTo>
                    <a:pt x="525" y="255"/>
                    <a:pt x="517" y="298"/>
                    <a:pt x="487" y="316"/>
                  </a:cubicBezTo>
                  <a:cubicBezTo>
                    <a:pt x="210" y="475"/>
                    <a:pt x="210" y="475"/>
                    <a:pt x="210" y="475"/>
                  </a:cubicBezTo>
                  <a:cubicBezTo>
                    <a:pt x="180" y="493"/>
                    <a:pt x="138" y="478"/>
                    <a:pt x="117" y="442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0" y="238"/>
                    <a:pt x="8" y="195"/>
                    <a:pt x="38" y="17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45" y="0"/>
                    <a:pt x="387" y="15"/>
                    <a:pt x="407" y="51"/>
                  </a:cubicBezTo>
                  <a:lnTo>
                    <a:pt x="504" y="219"/>
                  </a:lnTo>
                  <a:close/>
                </a:path>
              </a:pathLst>
            </a:custGeom>
            <a:solidFill>
              <a:srgbClr val="FA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3"/>
            <p:cNvSpPr/>
            <p:nvPr/>
          </p:nvSpPr>
          <p:spPr bwMode="auto">
            <a:xfrm rot="20016816">
              <a:off x="11152956" y="4139949"/>
              <a:ext cx="1102323" cy="829862"/>
            </a:xfrm>
            <a:custGeom>
              <a:avLst/>
              <a:gdLst>
                <a:gd name="T0" fmla="*/ 530 w 530"/>
                <a:gd name="T1" fmla="*/ 139 h 399"/>
                <a:gd name="T2" fmla="*/ 81 w 530"/>
                <a:gd name="T3" fmla="*/ 399 h 399"/>
                <a:gd name="T4" fmla="*/ 0 w 530"/>
                <a:gd name="T5" fmla="*/ 260 h 399"/>
                <a:gd name="T6" fmla="*/ 451 w 530"/>
                <a:gd name="T7" fmla="*/ 0 h 399"/>
                <a:gd name="T8" fmla="*/ 530 w 530"/>
                <a:gd name="T9" fmla="*/ 13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399">
                  <a:moveTo>
                    <a:pt x="530" y="139"/>
                  </a:moveTo>
                  <a:lnTo>
                    <a:pt x="81" y="399"/>
                  </a:lnTo>
                  <a:lnTo>
                    <a:pt x="0" y="260"/>
                  </a:lnTo>
                  <a:lnTo>
                    <a:pt x="451" y="0"/>
                  </a:lnTo>
                  <a:lnTo>
                    <a:pt x="530" y="139"/>
                  </a:lnTo>
                  <a:close/>
                </a:path>
              </a:pathLst>
            </a:custGeom>
            <a:solidFill>
              <a:srgbClr val="FEF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4"/>
            <p:cNvSpPr/>
            <p:nvPr/>
          </p:nvSpPr>
          <p:spPr bwMode="auto">
            <a:xfrm rot="20016816">
              <a:off x="11933347" y="3957008"/>
              <a:ext cx="174708" cy="384774"/>
            </a:xfrm>
            <a:custGeom>
              <a:avLst/>
              <a:gdLst>
                <a:gd name="T0" fmla="*/ 84 w 84"/>
                <a:gd name="T1" fmla="*/ 139 h 185"/>
                <a:gd name="T2" fmla="*/ 0 w 84"/>
                <a:gd name="T3" fmla="*/ 185 h 185"/>
                <a:gd name="T4" fmla="*/ 0 w 84"/>
                <a:gd name="T5" fmla="*/ 0 h 185"/>
                <a:gd name="T6" fmla="*/ 5 w 84"/>
                <a:gd name="T7" fmla="*/ 0 h 185"/>
                <a:gd name="T8" fmla="*/ 84 w 84"/>
                <a:gd name="T9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85">
                  <a:moveTo>
                    <a:pt x="84" y="139"/>
                  </a:moveTo>
                  <a:lnTo>
                    <a:pt x="0" y="185"/>
                  </a:lnTo>
                  <a:lnTo>
                    <a:pt x="0" y="0"/>
                  </a:lnTo>
                  <a:lnTo>
                    <a:pt x="5" y="0"/>
                  </a:lnTo>
                  <a:lnTo>
                    <a:pt x="84" y="139"/>
                  </a:lnTo>
                  <a:close/>
                </a:path>
              </a:pathLst>
            </a:custGeom>
            <a:solidFill>
              <a:srgbClr val="BF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5"/>
            <p:cNvSpPr/>
            <p:nvPr/>
          </p:nvSpPr>
          <p:spPr bwMode="auto">
            <a:xfrm rot="20016816">
              <a:off x="11360608" y="4140760"/>
              <a:ext cx="1809473" cy="1200076"/>
            </a:xfrm>
            <a:custGeom>
              <a:avLst/>
              <a:gdLst>
                <a:gd name="T0" fmla="*/ 870 w 870"/>
                <a:gd name="T1" fmla="*/ 577 h 577"/>
                <a:gd name="T2" fmla="*/ 150 w 870"/>
                <a:gd name="T3" fmla="*/ 577 h 577"/>
                <a:gd name="T4" fmla="*/ 0 w 870"/>
                <a:gd name="T5" fmla="*/ 316 h 577"/>
                <a:gd name="T6" fmla="*/ 548 w 870"/>
                <a:gd name="T7" fmla="*/ 0 h 577"/>
                <a:gd name="T8" fmla="*/ 870 w 870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0" h="577">
                  <a:moveTo>
                    <a:pt x="870" y="577"/>
                  </a:moveTo>
                  <a:lnTo>
                    <a:pt x="150" y="577"/>
                  </a:lnTo>
                  <a:lnTo>
                    <a:pt x="0" y="316"/>
                  </a:lnTo>
                  <a:lnTo>
                    <a:pt x="548" y="0"/>
                  </a:lnTo>
                  <a:lnTo>
                    <a:pt x="870" y="577"/>
                  </a:lnTo>
                  <a:close/>
                </a:path>
              </a:pathLst>
            </a:custGeom>
            <a:solidFill>
              <a:srgbClr val="47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6"/>
            <p:cNvSpPr/>
            <p:nvPr/>
          </p:nvSpPr>
          <p:spPr bwMode="auto">
            <a:xfrm rot="20016816">
              <a:off x="12176814" y="3949423"/>
              <a:ext cx="948414" cy="1200076"/>
            </a:xfrm>
            <a:custGeom>
              <a:avLst/>
              <a:gdLst>
                <a:gd name="T0" fmla="*/ 456 w 456"/>
                <a:gd name="T1" fmla="*/ 577 h 577"/>
                <a:gd name="T2" fmla="*/ 0 w 456"/>
                <a:gd name="T3" fmla="*/ 577 h 577"/>
                <a:gd name="T4" fmla="*/ 0 w 456"/>
                <a:gd name="T5" fmla="*/ 74 h 577"/>
                <a:gd name="T6" fmla="*/ 134 w 456"/>
                <a:gd name="T7" fmla="*/ 0 h 577"/>
                <a:gd name="T8" fmla="*/ 456 w 456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77">
                  <a:moveTo>
                    <a:pt x="456" y="577"/>
                  </a:moveTo>
                  <a:lnTo>
                    <a:pt x="0" y="577"/>
                  </a:lnTo>
                  <a:lnTo>
                    <a:pt x="0" y="74"/>
                  </a:lnTo>
                  <a:lnTo>
                    <a:pt x="134" y="0"/>
                  </a:lnTo>
                  <a:lnTo>
                    <a:pt x="456" y="577"/>
                  </a:lnTo>
                  <a:close/>
                </a:path>
              </a:pathLst>
            </a:custGeom>
            <a:solidFill>
              <a:srgbClr val="352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7"/>
            <p:cNvSpPr/>
            <p:nvPr/>
          </p:nvSpPr>
          <p:spPr bwMode="auto">
            <a:xfrm rot="20016816">
              <a:off x="11820580" y="4122959"/>
              <a:ext cx="226705" cy="222545"/>
            </a:xfrm>
            <a:custGeom>
              <a:avLst/>
              <a:gdLst>
                <a:gd name="T0" fmla="*/ 58 w 66"/>
                <a:gd name="T1" fmla="*/ 18 h 65"/>
                <a:gd name="T2" fmla="*/ 47 w 66"/>
                <a:gd name="T3" fmla="*/ 57 h 65"/>
                <a:gd name="T4" fmla="*/ 8 w 66"/>
                <a:gd name="T5" fmla="*/ 47 h 65"/>
                <a:gd name="T6" fmla="*/ 19 w 66"/>
                <a:gd name="T7" fmla="*/ 8 h 65"/>
                <a:gd name="T8" fmla="*/ 58 w 66"/>
                <a:gd name="T9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58" y="18"/>
                  </a:moveTo>
                  <a:cubicBezTo>
                    <a:pt x="66" y="32"/>
                    <a:pt x="61" y="49"/>
                    <a:pt x="47" y="57"/>
                  </a:cubicBezTo>
                  <a:cubicBezTo>
                    <a:pt x="34" y="65"/>
                    <a:pt x="16" y="61"/>
                    <a:pt x="8" y="47"/>
                  </a:cubicBezTo>
                  <a:cubicBezTo>
                    <a:pt x="0" y="33"/>
                    <a:pt x="5" y="16"/>
                    <a:pt x="19" y="8"/>
                  </a:cubicBezTo>
                  <a:cubicBezTo>
                    <a:pt x="32" y="0"/>
                    <a:pt x="50" y="4"/>
                    <a:pt x="58" y="18"/>
                  </a:cubicBezTo>
                  <a:close/>
                </a:path>
              </a:pathLst>
            </a:custGeom>
            <a:solidFill>
              <a:srgbClr val="F9E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96" name="图片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07237" y="3476158"/>
            <a:ext cx="859611" cy="902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838200" y="4220043"/>
            <a:ext cx="6615280" cy="1013201"/>
          </a:xfrm>
        </p:spPr>
        <p:txBody>
          <a:bodyPr anchor="ctr" anchorCtr="0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208800"/>
            <a:ext cx="10856089" cy="540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95600" y="2944800"/>
            <a:ext cx="6008400" cy="2944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246888"/>
            <a:ext cx="429768" cy="457200"/>
            <a:chOff x="0" y="246888"/>
            <a:chExt cx="429768" cy="457200"/>
          </a:xfrm>
        </p:grpSpPr>
        <p:sp>
          <p:nvSpPr>
            <p:cNvPr id="8" name="矩形 7"/>
            <p:cNvSpPr/>
            <p:nvPr/>
          </p:nvSpPr>
          <p:spPr>
            <a:xfrm>
              <a:off x="0" y="246888"/>
              <a:ext cx="320040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2712" y="246888"/>
              <a:ext cx="67056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" y="-297"/>
            <a:ext cx="12193057" cy="6872688"/>
            <a:chOff x="-529" y="-297"/>
            <a:chExt cx="12193057" cy="6872688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>
              <a:off x="-529" y="-297"/>
              <a:ext cx="12193057" cy="6858594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-1"/>
              <a:ext cx="12192000" cy="6872391"/>
            </a:xfrm>
            <a:prstGeom prst="rect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6553606"/>
              <a:ext cx="12192000" cy="318785"/>
              <a:chOff x="0" y="6419850"/>
              <a:chExt cx="11582400" cy="45873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0" y="6419850"/>
                <a:ext cx="2895600" cy="4384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95600" y="6419850"/>
                <a:ext cx="2895600" cy="43844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791200" y="6419850"/>
                <a:ext cx="2895600" cy="4384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686800" y="6440142"/>
                <a:ext cx="2895600" cy="43844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1" name="直接连接符 10"/>
            <p:cNvCxnSpPr/>
            <p:nvPr userDrawn="1"/>
          </p:nvCxnSpPr>
          <p:spPr>
            <a:xfrm>
              <a:off x="5230373" y="3357020"/>
              <a:ext cx="522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30800" y="2617200"/>
            <a:ext cx="5209200" cy="648000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0800" y="3549600"/>
            <a:ext cx="5220000" cy="3708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208800"/>
            <a:ext cx="10856089" cy="540000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59599" y="1578000"/>
            <a:ext cx="6667895" cy="21552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59599" y="4267200"/>
            <a:ext cx="6667895" cy="21552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246888"/>
            <a:ext cx="429768" cy="457200"/>
            <a:chOff x="0" y="246888"/>
            <a:chExt cx="429768" cy="457200"/>
          </a:xfrm>
        </p:grpSpPr>
        <p:sp>
          <p:nvSpPr>
            <p:cNvPr id="9" name="矩形 8"/>
            <p:cNvSpPr/>
            <p:nvPr/>
          </p:nvSpPr>
          <p:spPr>
            <a:xfrm>
              <a:off x="0" y="246888"/>
              <a:ext cx="320040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2712" y="246888"/>
              <a:ext cx="67056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208800"/>
            <a:ext cx="10515600" cy="540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7476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098679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7476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098679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46888"/>
            <a:ext cx="429768" cy="457200"/>
            <a:chOff x="0" y="246888"/>
            <a:chExt cx="429768" cy="457200"/>
          </a:xfrm>
        </p:grpSpPr>
        <p:sp>
          <p:nvSpPr>
            <p:cNvPr id="11" name="矩形 10"/>
            <p:cNvSpPr/>
            <p:nvPr/>
          </p:nvSpPr>
          <p:spPr>
            <a:xfrm>
              <a:off x="0" y="246888"/>
              <a:ext cx="320040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2712" y="246888"/>
              <a:ext cx="67056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2269976"/>
            <a:ext cx="12192000" cy="4588024"/>
            <a:chOff x="0" y="2269976"/>
            <a:chExt cx="12192000" cy="4588024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4441371"/>
              <a:ext cx="12192000" cy="241662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0" y="4369186"/>
              <a:ext cx="12192000" cy="144369"/>
            </a:xfrm>
            <a:prstGeom prst="rect">
              <a:avLst/>
            </a:prstGeom>
            <a:solidFill>
              <a:srgbClr val="4C6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6792686" y="2430126"/>
              <a:ext cx="3205028" cy="2838560"/>
              <a:chOff x="6792686" y="2430126"/>
              <a:chExt cx="3205028" cy="283856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92686" y="2786744"/>
                <a:ext cx="2481942" cy="2481942"/>
              </a:xfrm>
              <a:prstGeom prst="ellipse">
                <a:avLst/>
              </a:prstGeom>
              <a:solidFill>
                <a:srgbClr val="4C6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735"/>
              <p:cNvSpPr>
                <a:spLocks noEditPoints="1"/>
              </p:cNvSpPr>
              <p:nvPr/>
            </p:nvSpPr>
            <p:spPr bwMode="auto">
              <a:xfrm>
                <a:off x="7757772" y="3079684"/>
                <a:ext cx="551769" cy="547493"/>
              </a:xfrm>
              <a:custGeom>
                <a:avLst/>
                <a:gdLst>
                  <a:gd name="T0" fmla="*/ 144 w 288"/>
                  <a:gd name="T1" fmla="*/ 0 h 288"/>
                  <a:gd name="T2" fmla="*/ 0 w 288"/>
                  <a:gd name="T3" fmla="*/ 144 h 288"/>
                  <a:gd name="T4" fmla="*/ 144 w 288"/>
                  <a:gd name="T5" fmla="*/ 288 h 288"/>
                  <a:gd name="T6" fmla="*/ 288 w 288"/>
                  <a:gd name="T7" fmla="*/ 144 h 288"/>
                  <a:gd name="T8" fmla="*/ 144 w 288"/>
                  <a:gd name="T9" fmla="*/ 0 h 288"/>
                  <a:gd name="T10" fmla="*/ 126 w 288"/>
                  <a:gd name="T11" fmla="*/ 218 h 288"/>
                  <a:gd name="T12" fmla="*/ 79 w 288"/>
                  <a:gd name="T13" fmla="*/ 171 h 288"/>
                  <a:gd name="T14" fmla="*/ 54 w 288"/>
                  <a:gd name="T15" fmla="*/ 171 h 288"/>
                  <a:gd name="T16" fmla="*/ 54 w 288"/>
                  <a:gd name="T17" fmla="*/ 122 h 288"/>
                  <a:gd name="T18" fmla="*/ 78 w 288"/>
                  <a:gd name="T19" fmla="*/ 122 h 288"/>
                  <a:gd name="T20" fmla="*/ 78 w 288"/>
                  <a:gd name="T21" fmla="*/ 122 h 288"/>
                  <a:gd name="T22" fmla="*/ 126 w 288"/>
                  <a:gd name="T23" fmla="*/ 74 h 288"/>
                  <a:gd name="T24" fmla="*/ 126 w 288"/>
                  <a:gd name="T25" fmla="*/ 218 h 288"/>
                  <a:gd name="T26" fmla="*/ 145 w 288"/>
                  <a:gd name="T27" fmla="*/ 176 h 288"/>
                  <a:gd name="T28" fmla="*/ 138 w 288"/>
                  <a:gd name="T29" fmla="*/ 162 h 288"/>
                  <a:gd name="T30" fmla="*/ 138 w 288"/>
                  <a:gd name="T31" fmla="*/ 162 h 288"/>
                  <a:gd name="T32" fmla="*/ 145 w 288"/>
                  <a:gd name="T33" fmla="*/ 146 h 288"/>
                  <a:gd name="T34" fmla="*/ 138 w 288"/>
                  <a:gd name="T35" fmla="*/ 131 h 288"/>
                  <a:gd name="T36" fmla="*/ 138 w 288"/>
                  <a:gd name="T37" fmla="*/ 130 h 288"/>
                  <a:gd name="T38" fmla="*/ 145 w 288"/>
                  <a:gd name="T39" fmla="*/ 116 h 288"/>
                  <a:gd name="T40" fmla="*/ 161 w 288"/>
                  <a:gd name="T41" fmla="*/ 146 h 288"/>
                  <a:gd name="T42" fmla="*/ 145 w 288"/>
                  <a:gd name="T43" fmla="*/ 176 h 288"/>
                  <a:gd name="T44" fmla="*/ 154 w 288"/>
                  <a:gd name="T45" fmla="*/ 194 h 288"/>
                  <a:gd name="T46" fmla="*/ 154 w 288"/>
                  <a:gd name="T47" fmla="*/ 194 h 288"/>
                  <a:gd name="T48" fmla="*/ 182 w 288"/>
                  <a:gd name="T49" fmla="*/ 146 h 288"/>
                  <a:gd name="T50" fmla="*/ 154 w 288"/>
                  <a:gd name="T51" fmla="*/ 98 h 288"/>
                  <a:gd name="T52" fmla="*/ 154 w 288"/>
                  <a:gd name="T53" fmla="*/ 98 h 288"/>
                  <a:gd name="T54" fmla="*/ 161 w 288"/>
                  <a:gd name="T55" fmla="*/ 84 h 288"/>
                  <a:gd name="T56" fmla="*/ 198 w 288"/>
                  <a:gd name="T57" fmla="*/ 146 h 288"/>
                  <a:gd name="T58" fmla="*/ 162 w 288"/>
                  <a:gd name="T59" fmla="*/ 209 h 288"/>
                  <a:gd name="T60" fmla="*/ 154 w 288"/>
                  <a:gd name="T61" fmla="*/ 194 h 288"/>
                  <a:gd name="T62" fmla="*/ 178 w 288"/>
                  <a:gd name="T63" fmla="*/ 241 h 288"/>
                  <a:gd name="T64" fmla="*/ 171 w 288"/>
                  <a:gd name="T65" fmla="*/ 227 h 288"/>
                  <a:gd name="T66" fmla="*/ 218 w 288"/>
                  <a:gd name="T67" fmla="*/ 146 h 288"/>
                  <a:gd name="T68" fmla="*/ 171 w 288"/>
                  <a:gd name="T69" fmla="*/ 65 h 288"/>
                  <a:gd name="T70" fmla="*/ 178 w 288"/>
                  <a:gd name="T71" fmla="*/ 51 h 288"/>
                  <a:gd name="T72" fmla="*/ 234 w 288"/>
                  <a:gd name="T73" fmla="*/ 146 h 288"/>
                  <a:gd name="T74" fmla="*/ 178 w 288"/>
                  <a:gd name="T75" fmla="*/ 241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8" h="288">
                    <a:moveTo>
                      <a:pt x="144" y="0"/>
                    </a:moveTo>
                    <a:cubicBezTo>
                      <a:pt x="64" y="0"/>
                      <a:pt x="0" y="65"/>
                      <a:pt x="0" y="144"/>
                    </a:cubicBezTo>
                    <a:cubicBezTo>
                      <a:pt x="0" y="224"/>
                      <a:pt x="64" y="288"/>
                      <a:pt x="144" y="288"/>
                    </a:cubicBezTo>
                    <a:cubicBezTo>
                      <a:pt x="223" y="288"/>
                      <a:pt x="288" y="224"/>
                      <a:pt x="288" y="144"/>
                    </a:cubicBezTo>
                    <a:cubicBezTo>
                      <a:pt x="288" y="65"/>
                      <a:pt x="223" y="0"/>
                      <a:pt x="144" y="0"/>
                    </a:cubicBezTo>
                    <a:close/>
                    <a:moveTo>
                      <a:pt x="126" y="218"/>
                    </a:moveTo>
                    <a:cubicBezTo>
                      <a:pt x="79" y="171"/>
                      <a:pt x="79" y="171"/>
                      <a:pt x="79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126" y="74"/>
                      <a:pt x="126" y="74"/>
                      <a:pt x="126" y="74"/>
                    </a:cubicBezTo>
                    <a:lnTo>
                      <a:pt x="126" y="218"/>
                    </a:lnTo>
                    <a:close/>
                    <a:moveTo>
                      <a:pt x="145" y="176"/>
                    </a:moveTo>
                    <a:cubicBezTo>
                      <a:pt x="138" y="162"/>
                      <a:pt x="138" y="162"/>
                      <a:pt x="138" y="162"/>
                    </a:cubicBezTo>
                    <a:cubicBezTo>
                      <a:pt x="138" y="162"/>
                      <a:pt x="138" y="162"/>
                      <a:pt x="138" y="162"/>
                    </a:cubicBezTo>
                    <a:cubicBezTo>
                      <a:pt x="142" y="158"/>
                      <a:pt x="145" y="152"/>
                      <a:pt x="145" y="146"/>
                    </a:cubicBezTo>
                    <a:cubicBezTo>
                      <a:pt x="145" y="140"/>
                      <a:pt x="142" y="134"/>
                      <a:pt x="138" y="131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45" y="116"/>
                      <a:pt x="145" y="116"/>
                      <a:pt x="145" y="116"/>
                    </a:cubicBezTo>
                    <a:cubicBezTo>
                      <a:pt x="155" y="122"/>
                      <a:pt x="161" y="133"/>
                      <a:pt x="161" y="146"/>
                    </a:cubicBezTo>
                    <a:cubicBezTo>
                      <a:pt x="161" y="159"/>
                      <a:pt x="155" y="170"/>
                      <a:pt x="145" y="176"/>
                    </a:cubicBezTo>
                    <a:close/>
                    <a:moveTo>
                      <a:pt x="154" y="194"/>
                    </a:moveTo>
                    <a:cubicBezTo>
                      <a:pt x="154" y="194"/>
                      <a:pt x="154" y="194"/>
                      <a:pt x="154" y="194"/>
                    </a:cubicBezTo>
                    <a:cubicBezTo>
                      <a:pt x="171" y="185"/>
                      <a:pt x="182" y="167"/>
                      <a:pt x="182" y="146"/>
                    </a:cubicBezTo>
                    <a:cubicBezTo>
                      <a:pt x="182" y="126"/>
                      <a:pt x="171" y="108"/>
                      <a:pt x="154" y="98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83" y="96"/>
                      <a:pt x="198" y="119"/>
                      <a:pt x="198" y="146"/>
                    </a:cubicBezTo>
                    <a:cubicBezTo>
                      <a:pt x="198" y="173"/>
                      <a:pt x="183" y="196"/>
                      <a:pt x="162" y="209"/>
                    </a:cubicBezTo>
                    <a:lnTo>
                      <a:pt x="154" y="194"/>
                    </a:lnTo>
                    <a:close/>
                    <a:moveTo>
                      <a:pt x="178" y="241"/>
                    </a:move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99" y="211"/>
                      <a:pt x="218" y="181"/>
                      <a:pt x="218" y="146"/>
                    </a:cubicBezTo>
                    <a:cubicBezTo>
                      <a:pt x="218" y="112"/>
                      <a:pt x="199" y="81"/>
                      <a:pt x="171" y="65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211" y="70"/>
                      <a:pt x="234" y="105"/>
                      <a:pt x="234" y="146"/>
                    </a:cubicBezTo>
                    <a:cubicBezTo>
                      <a:pt x="234" y="187"/>
                      <a:pt x="211" y="222"/>
                      <a:pt x="178" y="2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8699705" y="2430126"/>
                <a:ext cx="1298009" cy="129800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05822" y="2890603"/>
                <a:ext cx="558970" cy="397394"/>
                <a:chOff x="8966200" y="5580063"/>
                <a:chExt cx="203200" cy="144463"/>
              </a:xfrm>
              <a:solidFill>
                <a:schemeClr val="bg1"/>
              </a:solidFill>
            </p:grpSpPr>
            <p:sp>
              <p:nvSpPr>
                <p:cNvPr id="15" name="Freeform 606"/>
                <p:cNvSpPr/>
                <p:nvPr/>
              </p:nvSpPr>
              <p:spPr bwMode="auto">
                <a:xfrm>
                  <a:off x="8966200" y="5580063"/>
                  <a:ext cx="163512" cy="144463"/>
                </a:xfrm>
                <a:custGeom>
                  <a:avLst/>
                  <a:gdLst>
                    <a:gd name="T0" fmla="*/ 203 w 232"/>
                    <a:gd name="T1" fmla="*/ 152 h 203"/>
                    <a:gd name="T2" fmla="*/ 137 w 232"/>
                    <a:gd name="T3" fmla="*/ 124 h 203"/>
                    <a:gd name="T4" fmla="*/ 157 w 232"/>
                    <a:gd name="T5" fmla="*/ 87 h 203"/>
                    <a:gd name="T6" fmla="*/ 160 w 232"/>
                    <a:gd name="T7" fmla="*/ 59 h 203"/>
                    <a:gd name="T8" fmla="*/ 159 w 232"/>
                    <a:gd name="T9" fmla="*/ 31 h 203"/>
                    <a:gd name="T10" fmla="*/ 115 w 232"/>
                    <a:gd name="T11" fmla="*/ 0 h 203"/>
                    <a:gd name="T12" fmla="*/ 71 w 232"/>
                    <a:gd name="T13" fmla="*/ 31 h 203"/>
                    <a:gd name="T14" fmla="*/ 71 w 232"/>
                    <a:gd name="T15" fmla="*/ 59 h 203"/>
                    <a:gd name="T16" fmla="*/ 74 w 232"/>
                    <a:gd name="T17" fmla="*/ 87 h 203"/>
                    <a:gd name="T18" fmla="*/ 94 w 232"/>
                    <a:gd name="T19" fmla="*/ 124 h 203"/>
                    <a:gd name="T20" fmla="*/ 29 w 232"/>
                    <a:gd name="T21" fmla="*/ 152 h 203"/>
                    <a:gd name="T22" fmla="*/ 0 w 232"/>
                    <a:gd name="T23" fmla="*/ 179 h 203"/>
                    <a:gd name="T24" fmla="*/ 0 w 232"/>
                    <a:gd name="T25" fmla="*/ 203 h 203"/>
                    <a:gd name="T26" fmla="*/ 232 w 232"/>
                    <a:gd name="T27" fmla="*/ 203 h 203"/>
                    <a:gd name="T28" fmla="*/ 232 w 232"/>
                    <a:gd name="T29" fmla="*/ 179 h 203"/>
                    <a:gd name="T30" fmla="*/ 203 w 232"/>
                    <a:gd name="T31" fmla="*/ 15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32" h="203">
                      <a:moveTo>
                        <a:pt x="203" y="152"/>
                      </a:moveTo>
                      <a:cubicBezTo>
                        <a:pt x="189" y="146"/>
                        <a:pt x="168" y="130"/>
                        <a:pt x="137" y="124"/>
                      </a:cubicBezTo>
                      <a:cubicBezTo>
                        <a:pt x="145" y="116"/>
                        <a:pt x="151" y="103"/>
                        <a:pt x="157" y="87"/>
                      </a:cubicBezTo>
                      <a:cubicBezTo>
                        <a:pt x="161" y="78"/>
                        <a:pt x="160" y="70"/>
                        <a:pt x="160" y="59"/>
                      </a:cubicBezTo>
                      <a:cubicBezTo>
                        <a:pt x="160" y="51"/>
                        <a:pt x="162" y="38"/>
                        <a:pt x="159" y="31"/>
                      </a:cubicBezTo>
                      <a:cubicBezTo>
                        <a:pt x="153" y="7"/>
                        <a:pt x="136" y="0"/>
                        <a:pt x="115" y="0"/>
                      </a:cubicBezTo>
                      <a:cubicBezTo>
                        <a:pt x="95" y="0"/>
                        <a:pt x="78" y="7"/>
                        <a:pt x="71" y="31"/>
                      </a:cubicBezTo>
                      <a:cubicBezTo>
                        <a:pt x="69" y="38"/>
                        <a:pt x="71" y="51"/>
                        <a:pt x="71" y="59"/>
                      </a:cubicBezTo>
                      <a:cubicBezTo>
                        <a:pt x="71" y="70"/>
                        <a:pt x="70" y="78"/>
                        <a:pt x="74" y="87"/>
                      </a:cubicBezTo>
                      <a:cubicBezTo>
                        <a:pt x="80" y="103"/>
                        <a:pt x="86" y="116"/>
                        <a:pt x="94" y="124"/>
                      </a:cubicBezTo>
                      <a:cubicBezTo>
                        <a:pt x="63" y="130"/>
                        <a:pt x="42" y="146"/>
                        <a:pt x="29" y="152"/>
                      </a:cubicBezTo>
                      <a:cubicBezTo>
                        <a:pt x="0" y="165"/>
                        <a:pt x="0" y="179"/>
                        <a:pt x="0" y="179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232" y="203"/>
                        <a:pt x="232" y="203"/>
                        <a:pt x="232" y="203"/>
                      </a:cubicBezTo>
                      <a:cubicBezTo>
                        <a:pt x="232" y="179"/>
                        <a:pt x="232" y="179"/>
                        <a:pt x="232" y="179"/>
                      </a:cubicBezTo>
                      <a:cubicBezTo>
                        <a:pt x="232" y="179"/>
                        <a:pt x="232" y="165"/>
                        <a:pt x="203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Rectangle 608"/>
                <p:cNvSpPr>
                  <a:spLocks noChangeArrowheads="1"/>
                </p:cNvSpPr>
                <p:nvPr/>
              </p:nvSpPr>
              <p:spPr bwMode="auto">
                <a:xfrm>
                  <a:off x="9102725" y="5586413"/>
                  <a:ext cx="66675" cy="1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Rectangle 609"/>
                <p:cNvSpPr>
                  <a:spLocks noChangeArrowheads="1"/>
                </p:cNvSpPr>
                <p:nvPr/>
              </p:nvSpPr>
              <p:spPr bwMode="auto">
                <a:xfrm>
                  <a:off x="9102725" y="5616575"/>
                  <a:ext cx="39687" cy="142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Rectangle 610"/>
                <p:cNvSpPr>
                  <a:spLocks noChangeArrowheads="1"/>
                </p:cNvSpPr>
                <p:nvPr/>
              </p:nvSpPr>
              <p:spPr bwMode="auto">
                <a:xfrm>
                  <a:off x="9102725" y="5648325"/>
                  <a:ext cx="55562" cy="1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600926" y="2269976"/>
              <a:ext cx="4939904" cy="366340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36800" y="3729600"/>
            <a:ext cx="3214800" cy="770400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7" y="457200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37486" y="365125"/>
            <a:ext cx="171631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106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7711" y="365126"/>
            <a:ext cx="10856089" cy="89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7711" y="1377387"/>
            <a:ext cx="10856089" cy="479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2532" y="6469380"/>
            <a:ext cx="2743200" cy="33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1BB43598-4DBD-4AA2-80F7-6B1C1C50F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69380"/>
            <a:ext cx="4114800" cy="33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69380"/>
            <a:ext cx="2743200" cy="33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F9122292-9378-427C-9932-6310DC6114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0.xml"/><Relationship Id="rId3" Type="http://schemas.openxmlformats.org/officeDocument/2006/relationships/image" Target="../media/image17.png"/><Relationship Id="rId2" Type="http://schemas.openxmlformats.org/officeDocument/2006/relationships/tags" Target="../tags/tag1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2.xml"/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7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8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9.xml"/><Relationship Id="rId2" Type="http://schemas.openxmlformats.org/officeDocument/2006/relationships/image" Target="../media/image26.jpe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.xml"/><Relationship Id="rId2" Type="http://schemas.openxmlformats.org/officeDocument/2006/relationships/image" Target="../media/image7.png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3.xml"/><Relationship Id="rId2" Type="http://schemas.openxmlformats.org/officeDocument/2006/relationships/image" Target="../media/image7.png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.xml"/><Relationship Id="rId2" Type="http://schemas.openxmlformats.org/officeDocument/2006/relationships/image" Target="../media/image7.png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7.xml"/><Relationship Id="rId3" Type="http://schemas.openxmlformats.org/officeDocument/2006/relationships/image" Target="../media/image7.png"/><Relationship Id="rId2" Type="http://schemas.openxmlformats.org/officeDocument/2006/relationships/tags" Target="../tags/tag36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3.xml"/><Relationship Id="rId2" Type="http://schemas.openxmlformats.org/officeDocument/2006/relationships/image" Target="../media/image7.png"/><Relationship Id="rId1" Type="http://schemas.openxmlformats.org/officeDocument/2006/relationships/tags" Target="../tags/tag4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5.xml"/><Relationship Id="rId2" Type="http://schemas.openxmlformats.org/officeDocument/2006/relationships/image" Target="../media/image7.png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6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8.xml"/><Relationship Id="rId3" Type="http://schemas.openxmlformats.org/officeDocument/2006/relationships/image" Target="../media/image30.png"/><Relationship Id="rId2" Type="http://schemas.openxmlformats.org/officeDocument/2006/relationships/tags" Target="../tags/tag47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7" Type="http://schemas.openxmlformats.org/officeDocument/2006/relationships/notesSlide" Target="../notesSlides/notesSlide27.xml"/><Relationship Id="rId26" Type="http://schemas.openxmlformats.org/officeDocument/2006/relationships/slideLayout" Target="../slideLayouts/slideLayout1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image" Target="../media/image7.png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4.xml"/><Relationship Id="rId2" Type="http://schemas.openxmlformats.org/officeDocument/2006/relationships/image" Target="../media/image7.png"/><Relationship Id="rId1" Type="http://schemas.openxmlformats.org/officeDocument/2006/relationships/tags" Target="../tags/tag7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6.xml"/><Relationship Id="rId2" Type="http://schemas.openxmlformats.org/officeDocument/2006/relationships/image" Target="../media/image7.png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7.xml"/><Relationship Id="rId2" Type="http://schemas.openxmlformats.org/officeDocument/2006/relationships/image" Target="../media/image31.jpe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1.xml"/><Relationship Id="rId5" Type="http://schemas.openxmlformats.org/officeDocument/2006/relationships/image" Target="../media/image33.png"/><Relationship Id="rId4" Type="http://schemas.openxmlformats.org/officeDocument/2006/relationships/hyperlink" Target="..\&#31532;11&#35838;\video_20180726_111415.mp4" TargetMode="External"/><Relationship Id="rId3" Type="http://schemas.openxmlformats.org/officeDocument/2006/relationships/image" Target="../media/image32.jpeg"/><Relationship Id="rId2" Type="http://schemas.openxmlformats.org/officeDocument/2006/relationships/image" Target="../media/image7.png"/><Relationship Id="rId1" Type="http://schemas.openxmlformats.org/officeDocument/2006/relationships/tags" Target="../tags/tag80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3.xml"/><Relationship Id="rId2" Type="http://schemas.openxmlformats.org/officeDocument/2006/relationships/image" Target="../media/image7.png"/><Relationship Id="rId1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5.xml"/><Relationship Id="rId2" Type="http://schemas.openxmlformats.org/officeDocument/2006/relationships/image" Target="../media/image7.png"/><Relationship Id="rId1" Type="http://schemas.openxmlformats.org/officeDocument/2006/relationships/tags" Target="../tags/tag8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7.xml"/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tags" Target="../tags/tag8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9.xml"/><Relationship Id="rId2" Type="http://schemas.openxmlformats.org/officeDocument/2006/relationships/image" Target="../media/image7.png"/><Relationship Id="rId1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1.xml"/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tags" Target="../tags/tag9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tags" Target="../tags/tag9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5.xml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tags" Target="../tags/tag9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jpe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3" Type="http://schemas.openxmlformats.org/officeDocument/2006/relationships/notesSlide" Target="../notesSlides/notesSlide41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98.xml"/><Relationship Id="rId10" Type="http://schemas.openxmlformats.org/officeDocument/2006/relationships/image" Target="../media/image51.png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0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tags" Target="../tags/tag99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tags" Target="../tags/tag10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4.xml"/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tags" Target="../tags/tag103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image" Target="../media/image56.png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8.xml"/><Relationship Id="rId4" Type="http://schemas.openxmlformats.org/officeDocument/2006/relationships/image" Target="../media/image58.png"/><Relationship Id="rId3" Type="http://schemas.openxmlformats.org/officeDocument/2006/relationships/tags" Target="../tags/tag107.xml"/><Relationship Id="rId2" Type="http://schemas.openxmlformats.org/officeDocument/2006/relationships/image" Target="../media/image57.png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0.xml"/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tags" Target="../tags/tag109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4.xml"/><Relationship Id="rId3" Type="http://schemas.openxmlformats.org/officeDocument/2006/relationships/image" Target="../media/image61.png"/><Relationship Id="rId2" Type="http://schemas.openxmlformats.org/officeDocument/2006/relationships/tags" Target="../tags/tag11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.xml"/><Relationship Id="rId2" Type="http://schemas.openxmlformats.org/officeDocument/2006/relationships/image" Target="../media/image7.png"/><Relationship Id="rId1" Type="http://schemas.openxmlformats.org/officeDocument/2006/relationships/tags" Target="../tags/tag9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62.png"/><Relationship Id="rId1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17.xml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0.xml"/><Relationship Id="rId3" Type="http://schemas.openxmlformats.org/officeDocument/2006/relationships/image" Target="../media/image43.jpeg"/><Relationship Id="rId2" Type="http://schemas.openxmlformats.org/officeDocument/2006/relationships/tags" Target="../tags/tag119.xml"/><Relationship Id="rId1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2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7.png"/><Relationship Id="rId1" Type="http://schemas.openxmlformats.org/officeDocument/2006/relationships/tags" Target="../tags/tag121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3.xml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5.xml"/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tags" Target="../tags/tag12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6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2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7.png"/><Relationship Id="rId1" Type="http://schemas.openxmlformats.org/officeDocument/2006/relationships/tags" Target="../tags/tag12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.xml"/><Relationship Id="rId2" Type="http://schemas.openxmlformats.org/officeDocument/2006/relationships/image" Target="../media/image16.jpe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0005" y="-29845"/>
            <a:ext cx="2051685" cy="140208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96645" y="1856105"/>
            <a:ext cx="6316980" cy="7239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创客教育与少儿编程</a:t>
            </a:r>
            <a:b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</a:br>
            <a:endParaRPr lang="zh-CN" altLang="en-US" sz="440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226945" y="2247900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rgbClr val="FFFF00"/>
                </a:solidFill>
                <a:latin typeface="+mn-ea"/>
                <a:cs typeface="+mn-ea"/>
              </a:rPr>
              <a:t>——</a:t>
            </a:r>
            <a:r>
              <a:rPr lang="zh-CN" altLang="en-US" sz="3600">
                <a:solidFill>
                  <a:srgbClr val="FFFF00"/>
                </a:solidFill>
                <a:latin typeface="+mn-ea"/>
                <a:cs typeface="+mn-ea"/>
              </a:rPr>
              <a:t>帮助孩子赢在未来</a:t>
            </a:r>
            <a:endParaRPr lang="zh-CN" altLang="en-US" sz="3600">
              <a:solidFill>
                <a:srgbClr val="FFFF00"/>
              </a:solidFill>
              <a:latin typeface="+mn-ea"/>
              <a:cs typeface="+mn-ea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08355" y="4376420"/>
            <a:ext cx="6510655" cy="358140"/>
          </a:xfrm>
        </p:spPr>
        <p:txBody>
          <a:bodyPr>
            <a:noAutofit/>
          </a:bodyPr>
          <a:p>
            <a:r>
              <a:rPr lang="en-US" altLang="zh-CN" sz="3600" dirty="0">
                <a:latin typeface="+mn-ea"/>
                <a:ea typeface="+mn-ea"/>
                <a:cs typeface="+mn-cs"/>
              </a:rPr>
              <a:t>  </a:t>
            </a:r>
            <a:r>
              <a:rPr lang="zh-CN" altLang="en-US" sz="3600" dirty="0">
                <a:latin typeface="+mn-ea"/>
                <a:ea typeface="+mn-ea"/>
                <a:cs typeface="+mn-cs"/>
              </a:rPr>
              <a:t>创客童年</a:t>
            </a:r>
            <a:r>
              <a:rPr lang="en-US" altLang="zh-CN" sz="3600" dirty="0">
                <a:latin typeface="+mn-ea"/>
                <a:ea typeface="+mn-ea"/>
                <a:cs typeface="+mn-cs"/>
              </a:rPr>
              <a:t>·Arduino</a:t>
            </a:r>
            <a:r>
              <a:rPr lang="zh-CN" altLang="zh-CN" sz="3600" dirty="0">
                <a:latin typeface="+mn-ea"/>
                <a:ea typeface="+mn-ea"/>
                <a:cs typeface="+mn-cs"/>
              </a:rPr>
              <a:t>专题培训</a:t>
            </a:r>
            <a:endParaRPr lang="zh-CN" altLang="zh-CN" sz="3600" dirty="0">
              <a:latin typeface="+mn-ea"/>
              <a:ea typeface="+mn-ea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250" y="238125"/>
            <a:ext cx="3757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输出控制：计时交通灯</a:t>
            </a:r>
            <a:endParaRPr lang="zh-CN" altLang="en-US" sz="2800" b="1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截图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249680"/>
            <a:ext cx="8119745" cy="4358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输出控制：</a:t>
            </a:r>
            <a:r>
              <a:rPr lang="zh-CN" altLang="en-US" sz="2800" b="1">
                <a:latin typeface="+mn-ea"/>
              </a:rPr>
              <a:t>蜂鸣器</a:t>
            </a:r>
            <a:endParaRPr lang="zh-CN" altLang="en-US" sz="2800" b="1">
              <a:latin typeface="+mn-ea"/>
            </a:endParaRPr>
          </a:p>
        </p:txBody>
      </p:sp>
      <p:pic>
        <p:nvPicPr>
          <p:cNvPr id="2048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0" y="1282383"/>
            <a:ext cx="5626100" cy="381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94865" y="5327650"/>
            <a:ext cx="8001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蜂鸣器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是一种发声元件，广泛应用于计算机、打印机、复印机、报警器、电子玩具、汽车电子设备、电话机、定时器等电子产品中。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757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输出控制：</a:t>
            </a:r>
            <a:r>
              <a:rPr lang="zh-CN" altLang="en-US" sz="2800" b="1">
                <a:latin typeface="+mn-ea"/>
              </a:rPr>
              <a:t>蜂鸣器分类</a:t>
            </a:r>
            <a:endParaRPr lang="zh-CN" altLang="en-US" sz="2800" b="1">
              <a:latin typeface="+mn-ea"/>
            </a:endParaRPr>
          </a:p>
        </p:txBody>
      </p:sp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1106805"/>
            <a:ext cx="2167255" cy="2167255"/>
          </a:xfrm>
          <a:prstGeom prst="rect">
            <a:avLst/>
          </a:prstGeom>
          <a:ln>
            <a:noFill/>
          </a:ln>
        </p:spPr>
      </p:pic>
      <p:pic>
        <p:nvPicPr>
          <p:cNvPr id="7" name="图片 6" descr="timg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80" y="1257935"/>
            <a:ext cx="2509520" cy="1707515"/>
          </a:xfrm>
          <a:prstGeom prst="rect">
            <a:avLst/>
          </a:prstGeom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790315" y="30435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有源蜂鸣器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892290" y="30435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无源蜂鸣器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71905" y="4126865"/>
            <a:ext cx="99745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内部区别：有源蜂鸣器内部自带振荡电路（振动源），无源蜂鸣器没有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使用区别：有源蜂鸣器通电即响，无源蜂鸣器必须得给一定频率的信号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外观区别：有源蜂鸣器底部有黑胶封闭，无源蜂鸣器可以到绿色电路板</a:t>
            </a:r>
            <a:endParaRPr lang="zh-CN" altLang="en-US" sz="2400"/>
          </a:p>
          <a:p>
            <a:pPr algn="l"/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757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  <a:sym typeface="+mn-ea"/>
              </a:rPr>
              <a:t>输出控制：蜂鸣器接线</a:t>
            </a:r>
            <a:endParaRPr lang="en-US" altLang="zh-CN" sz="2800" b="1">
              <a:latin typeface="+mn-ea"/>
              <a:sym typeface="+mn-ea"/>
            </a:endParaRPr>
          </a:p>
        </p:txBody>
      </p:sp>
      <p:pic>
        <p:nvPicPr>
          <p:cNvPr id="5" name="图片 4" descr="蜂鸣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55" y="1076325"/>
            <a:ext cx="7809865" cy="5560695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3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音乐简谱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 descr="timg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05" y="4938395"/>
            <a:ext cx="2131060" cy="161925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0" y="789940"/>
            <a:ext cx="7148195" cy="59658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音符频率对应表</a:t>
            </a:r>
            <a:endParaRPr lang="zh-CN" altLang="en-US" sz="2800" b="1">
              <a:latin typeface="+mn-ea"/>
            </a:endParaRPr>
          </a:p>
        </p:txBody>
      </p:sp>
      <p:pic>
        <p:nvPicPr>
          <p:cNvPr id="235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760095"/>
            <a:ext cx="6507480" cy="6097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828800" y="1672590"/>
            <a:ext cx="792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低音</a:t>
            </a:r>
            <a:endParaRPr lang="zh-CN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8800" y="357886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中音</a:t>
            </a:r>
            <a:endParaRPr lang="zh-CN" altLang="en-US" sz="2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8800" y="56965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高音</a:t>
            </a:r>
            <a:endParaRPr lang="zh-CN" altLang="en-US" sz="2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5" name="图片 4" descr="timg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20" y="4996180"/>
            <a:ext cx="2070100" cy="18618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757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</a:rPr>
              <a:t>识别简谱：音的长短？</a:t>
            </a:r>
            <a:endParaRPr lang="zh-CN" altLang="en-US" sz="2800" b="1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195" y="3824605"/>
            <a:ext cx="93027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在简谱中，1、2、3、4、5、6、7这七个基本音符，不仅表示音的高低，而且还是表示时值长短的基本单位，称为四分音符，其他音符均是在四分音符的基础上，用加记短横线'-'和附点'·'表示。</a:t>
            </a:r>
            <a:endParaRPr lang="zh-CN" altLang="en-US" sz="2400"/>
          </a:p>
          <a:p>
            <a:pPr algn="l"/>
            <a:r>
              <a:rPr lang="zh-CN" altLang="en-US" sz="2400"/>
              <a:t>例：整首歌为</a:t>
            </a:r>
            <a:r>
              <a:rPr lang="en-US" altLang="zh-CN" sz="2400"/>
              <a:t>4/4</a:t>
            </a:r>
            <a:r>
              <a:rPr lang="zh-CN" altLang="zh-CN" sz="2400"/>
              <a:t>拍，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个</a:t>
            </a:r>
            <a:r>
              <a:rPr lang="zh-CN" altLang="zh-CN" sz="2400">
                <a:sym typeface="+mn-ea"/>
              </a:rPr>
              <a:t>普通音符（不加附点</a:t>
            </a:r>
            <a:r>
              <a:rPr lang="en-US" altLang="zh-CN" sz="2400">
                <a:sym typeface="+mn-ea"/>
              </a:rPr>
              <a:t>.</a:t>
            </a:r>
            <a:r>
              <a:rPr lang="zh-CN" altLang="zh-CN" sz="2400">
                <a:sym typeface="+mn-ea"/>
              </a:rPr>
              <a:t>和短横线</a:t>
            </a:r>
            <a:r>
              <a:rPr lang="en-US" altLang="zh-CN" sz="2400">
                <a:sym typeface="+mn-ea"/>
              </a:rPr>
              <a:t>-</a:t>
            </a:r>
            <a:r>
              <a:rPr lang="zh-CN" altLang="zh-CN" sz="2400">
                <a:sym typeface="+mn-ea"/>
              </a:rPr>
              <a:t>）为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拍</a:t>
            </a:r>
            <a:endParaRPr lang="zh-CN" altLang="en-US" sz="2400">
              <a:sym typeface="+mn-ea"/>
            </a:endParaRPr>
          </a:p>
          <a:p>
            <a:pPr algn="l"/>
            <a:r>
              <a:rPr lang="zh-CN" altLang="en-US" sz="2400">
                <a:sym typeface="+mn-ea"/>
              </a:rPr>
              <a:t>       </a:t>
            </a:r>
            <a:r>
              <a:rPr lang="en-US" altLang="zh-CN" sz="2400">
                <a:sym typeface="+mn-ea"/>
              </a:rPr>
              <a:t>5</a:t>
            </a:r>
            <a:r>
              <a:rPr lang="zh-CN" altLang="en-US" sz="2400">
                <a:sym typeface="+mn-ea"/>
              </a:rPr>
              <a:t>： 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拍                </a:t>
            </a:r>
            <a:r>
              <a:rPr lang="en-US" altLang="zh-CN" sz="2400" u="sng">
                <a:sym typeface="+mn-ea"/>
              </a:rPr>
              <a:t>5</a:t>
            </a:r>
            <a:r>
              <a:rPr lang="zh-CN" altLang="en-US" sz="2400">
                <a:sym typeface="+mn-ea"/>
              </a:rPr>
              <a:t>： </a:t>
            </a:r>
            <a:r>
              <a:rPr lang="en-US" altLang="zh-CN" sz="2400">
                <a:sym typeface="+mn-ea"/>
              </a:rPr>
              <a:t>0.5</a:t>
            </a:r>
            <a:r>
              <a:rPr lang="zh-CN" altLang="en-US" sz="2400">
                <a:sym typeface="+mn-ea"/>
              </a:rPr>
              <a:t>拍</a:t>
            </a:r>
            <a:endParaRPr lang="zh-CN" altLang="en-US" sz="2400">
              <a:sym typeface="+mn-ea"/>
            </a:endParaRPr>
          </a:p>
          <a:p>
            <a:pPr algn="l"/>
            <a:r>
              <a:rPr lang="zh-CN" altLang="en-US" sz="2400">
                <a:sym typeface="+mn-ea"/>
              </a:rPr>
              <a:t>       </a:t>
            </a:r>
            <a:r>
              <a:rPr lang="en-US" altLang="zh-CN" sz="2400">
                <a:sym typeface="+mn-ea"/>
              </a:rPr>
              <a:t>5.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拍</a:t>
            </a:r>
            <a:r>
              <a:rPr lang="en-US" altLang="zh-CN" sz="2400">
                <a:sym typeface="+mn-ea"/>
              </a:rPr>
              <a:t>+0.5         5-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1</a:t>
            </a:r>
            <a:r>
              <a:rPr lang="zh-CN" altLang="zh-CN" sz="2400">
                <a:sym typeface="+mn-ea"/>
              </a:rPr>
              <a:t>拍</a:t>
            </a:r>
            <a:r>
              <a:rPr lang="en-US" altLang="zh-CN" sz="2400">
                <a:sym typeface="+mn-ea"/>
              </a:rPr>
              <a:t>+1</a:t>
            </a:r>
            <a:r>
              <a:rPr lang="zh-CN" altLang="en-US" sz="2400">
                <a:sym typeface="+mn-ea"/>
              </a:rPr>
              <a:t>拍</a:t>
            </a:r>
            <a:endParaRPr lang="zh-CN" altLang="en-US" sz="2400">
              <a:sym typeface="+mn-ea"/>
            </a:endParaRPr>
          </a:p>
          <a:p>
            <a:pPr algn="l"/>
            <a:r>
              <a:rPr lang="zh-CN" altLang="en-US" sz="2400">
                <a:sym typeface="+mn-ea"/>
              </a:rPr>
              <a:t>       </a:t>
            </a:r>
            <a:endParaRPr lang="en-US" altLang="zh-CN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      </a:t>
            </a:r>
            <a:endParaRPr lang="zh-CN" altLang="zh-CN" sz="2400"/>
          </a:p>
          <a:p>
            <a:pPr algn="l"/>
            <a:r>
              <a:rPr lang="zh-CN" altLang="zh-CN" sz="2400"/>
              <a:t>          </a:t>
            </a:r>
            <a:endParaRPr lang="zh-CN" altLang="en-US" sz="2400"/>
          </a:p>
          <a:p>
            <a:pPr algn="l"/>
            <a:r>
              <a:rPr lang="zh-CN" altLang="en-US" sz="2400"/>
              <a:t>           </a:t>
            </a:r>
            <a:endParaRPr lang="zh-CN" altLang="en-US" sz="2400"/>
          </a:p>
        </p:txBody>
      </p:sp>
      <p:pic>
        <p:nvPicPr>
          <p:cNvPr id="12" name="图片 11" descr="timg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010920"/>
            <a:ext cx="6543040" cy="25634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25195" y="6309360"/>
            <a:ext cx="10241915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>
                <a:solidFill>
                  <a:schemeClr val="accent4"/>
                </a:solidFill>
                <a:effectLst/>
              </a:rPr>
              <a:t>程序说明：程序中用延迟时间来控制声音的长短，可以规定</a:t>
            </a:r>
            <a:r>
              <a:rPr lang="en-US" altLang="zh-CN" sz="2400">
                <a:solidFill>
                  <a:schemeClr val="accent4"/>
                </a:solidFill>
                <a:effectLst/>
              </a:rPr>
              <a:t>300ms</a:t>
            </a:r>
            <a:r>
              <a:rPr lang="zh-CN" altLang="en-US" sz="2400">
                <a:solidFill>
                  <a:schemeClr val="accent4"/>
                </a:solidFill>
                <a:effectLst/>
              </a:rPr>
              <a:t>为一拍。</a:t>
            </a:r>
            <a:endParaRPr lang="zh-CN" altLang="en-US" sz="2400">
              <a:solidFill>
                <a:schemeClr val="accent4"/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传感器控制：光控灯模型</a:t>
            </a:r>
            <a:endParaRPr lang="zh-CN" altLang="en-US" sz="2800" b="1">
              <a:latin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11020" y="2382520"/>
            <a:ext cx="1615440" cy="2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光线     感应器</a:t>
            </a:r>
            <a:endParaRPr lang="zh-CN" altLang="en-US" sz="2800"/>
          </a:p>
          <a:p>
            <a:pPr algn="ctr"/>
            <a:endParaRPr lang="en-US" altLang="zh-CN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67980" y="2359660"/>
            <a:ext cx="1615440" cy="2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  <a:p>
            <a:pPr algn="ctr"/>
            <a:r>
              <a:rPr lang="zh-CN" altLang="en-US" sz="2400"/>
              <a:t>灯</a:t>
            </a:r>
            <a:endParaRPr lang="zh-CN" altLang="en-US" sz="2400"/>
          </a:p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25620" y="2359660"/>
            <a:ext cx="2743200" cy="2423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latin typeface="+mn-ea"/>
              <a:cs typeface="+mn-ea"/>
            </a:endParaRPr>
          </a:p>
          <a:p>
            <a:pPr algn="ctr"/>
            <a:r>
              <a:rPr lang="zh-CN" altLang="en-US" sz="2400">
                <a:latin typeface="+mn-ea"/>
                <a:cs typeface="+mn-ea"/>
              </a:rPr>
              <a:t>控制器</a:t>
            </a:r>
            <a:endParaRPr lang="zh-CN" altLang="en-US" sz="2400">
              <a:latin typeface="+mn-ea"/>
              <a:cs typeface="+mn-ea"/>
            </a:endParaRPr>
          </a:p>
          <a:p>
            <a:pPr algn="ctr"/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426460" y="3456940"/>
            <a:ext cx="899160" cy="2743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068820" y="3456940"/>
            <a:ext cx="899160" cy="2743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7705" y="2858135"/>
            <a:ext cx="12966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70065" y="2858135"/>
            <a:ext cx="12966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输出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变量</a:t>
            </a:r>
            <a:endParaRPr lang="zh-CN" altLang="zh-CN" sz="2800" b="1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97520" y="3362325"/>
            <a:ext cx="3144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变量：可以用来存放数据，并且随时可以更换其中的数据。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47675" y="3362325"/>
            <a:ext cx="3070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盒子：可以用来存放物品，并且随时可以更换其中的物品。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3663950" y="3362325"/>
            <a:ext cx="1760855" cy="163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盒子</a:t>
            </a:r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6764020" y="3509645"/>
            <a:ext cx="1021080" cy="1051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物品</a:t>
            </a:r>
            <a:endParaRPr lang="zh-CN" altLang="en-US"/>
          </a:p>
        </p:txBody>
      </p:sp>
      <p:sp>
        <p:nvSpPr>
          <p:cNvPr id="9" name="上弧形箭头 8"/>
          <p:cNvSpPr/>
          <p:nvPr/>
        </p:nvSpPr>
        <p:spPr>
          <a:xfrm flipH="1">
            <a:off x="5424805" y="2778760"/>
            <a:ext cx="1418590" cy="73088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6920" y="304927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存放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4244340" y="1917065"/>
            <a:ext cx="80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变量</a:t>
            </a:r>
            <a:endParaRPr lang="zh-CN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0700" y="1983105"/>
            <a:ext cx="80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602480" y="2443480"/>
            <a:ext cx="91440" cy="5943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7228840" y="2454910"/>
            <a:ext cx="91440" cy="59436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变量类型</a:t>
            </a:r>
            <a:endParaRPr lang="zh-CN" altLang="zh-CN" sz="2800" b="1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2465" y="16719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工具盒</a:t>
            </a:r>
            <a:endParaRPr lang="en-US" altLang="zh-CN" sz="2000"/>
          </a:p>
        </p:txBody>
      </p:sp>
      <p:sp>
        <p:nvSpPr>
          <p:cNvPr id="7" name="矩形 6"/>
          <p:cNvSpPr/>
          <p:nvPr/>
        </p:nvSpPr>
        <p:spPr>
          <a:xfrm>
            <a:off x="3684905" y="16719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元件盒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1942465" y="31705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文件盒</a:t>
            </a:r>
            <a:endParaRPr lang="en-US" altLang="zh-CN" sz="2000"/>
          </a:p>
        </p:txBody>
      </p:sp>
      <p:sp>
        <p:nvSpPr>
          <p:cNvPr id="9" name="矩形 8"/>
          <p:cNvSpPr/>
          <p:nvPr/>
        </p:nvSpPr>
        <p:spPr>
          <a:xfrm>
            <a:off x="3684905" y="31705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杂物盒</a:t>
            </a:r>
            <a:endParaRPr lang="zh-CN" altLang="en-US" sz="2000"/>
          </a:p>
        </p:txBody>
      </p:sp>
      <p:sp>
        <p:nvSpPr>
          <p:cNvPr id="10" name="矩形 9"/>
          <p:cNvSpPr/>
          <p:nvPr/>
        </p:nvSpPr>
        <p:spPr>
          <a:xfrm>
            <a:off x="6473825" y="16719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数字信号</a:t>
            </a:r>
            <a:endParaRPr lang="zh-CN" altLang="en-US" sz="2000"/>
          </a:p>
        </p:txBody>
      </p:sp>
      <p:sp>
        <p:nvSpPr>
          <p:cNvPr id="11" name="矩形 10"/>
          <p:cNvSpPr/>
          <p:nvPr/>
        </p:nvSpPr>
        <p:spPr>
          <a:xfrm>
            <a:off x="8216265" y="16719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模拟信号</a:t>
            </a:r>
            <a:endParaRPr lang="zh-CN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6473825" y="31705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字符信息</a:t>
            </a:r>
            <a:endParaRPr lang="zh-CN" altLang="en-US" sz="2000"/>
          </a:p>
        </p:txBody>
      </p:sp>
      <p:sp>
        <p:nvSpPr>
          <p:cNvPr id="13" name="矩形 12"/>
          <p:cNvSpPr/>
          <p:nvPr/>
        </p:nvSpPr>
        <p:spPr>
          <a:xfrm>
            <a:off x="8216265" y="3170555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字符串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2352040" y="4604385"/>
            <a:ext cx="2354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生活中的盒子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2440" y="4604385"/>
            <a:ext cx="2964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程序中的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盒子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785" y="20828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创客童年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565785" y="828040"/>
            <a:ext cx="922083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/>
              <a:t>公司简介：</a:t>
            </a:r>
            <a:endParaRPr lang="zh-CN" altLang="en-US" sz="2400"/>
          </a:p>
          <a:p>
            <a:pPr indent="0">
              <a:buFont typeface="Wingdings" panose="05000000000000000000" charset="0"/>
              <a:buNone/>
            </a:pPr>
            <a:r>
              <a:rPr lang="zh-CN" altLang="en-US" sz="2400"/>
              <a:t>   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专注于少儿编程、创客教育的课程研发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，成立初衷就致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力于降低少儿编程、创客教育门槛。在运营线下校区的同时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筹备线上云课堂。目前在全网推出的系列课程有：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《陪孩子一起学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《陪孩子一起学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《陪孩子一起学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MicroPython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与物联网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目前这些课程在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千聊课堂、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网易云课堂、腾讯课堂，等各大平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台的同类课程中均排名前列，服务老师，学生过万人。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月底向行业开放课程合作，为学校、机构提供视频教程、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PPT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课件，配套器材等等服务，帮助学校、机构快速有效地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开设创客编程课程。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785" y="4648200"/>
            <a:ext cx="73501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创始人简介</a:t>
            </a:r>
            <a:r>
              <a:rPr lang="zh-CN" altLang="en-US" sz="2400"/>
              <a:t>：</a:t>
            </a:r>
            <a:endParaRPr lang="zh-CN" altLang="en-US" sz="24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400"/>
              <a:t> 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肖华盛，创客童年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创始人，线上云课堂负责人、主讲老师，         原长沙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小小创客 空间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创始人，从事创客教育近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年，一直负责课程研发，教学，团队师资建设。研发的中小学创客课程有：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机器人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Java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编程，中鸣机器人竞赛，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MicroPython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物联网课程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等等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总课时达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600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多课时。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2422525"/>
            <a:ext cx="2538730" cy="2898140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  <a:sym typeface="+mn-ea"/>
              </a:rPr>
              <a:t>传感器控制：光线传感器</a:t>
            </a:r>
            <a:endParaRPr lang="zh-CN" altLang="zh-CN" sz="2800" b="1">
              <a:latin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690235" y="3896360"/>
          <a:ext cx="3455670" cy="190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35"/>
                <a:gridCol w="1727835"/>
              </a:tblGrid>
              <a:tr h="475615">
                <a:tc>
                  <a:txBody>
                    <a:bodyPr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光线传感器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Arduino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VCC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5V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GND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GND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DO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信号端口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525" name="TextBox 3"/>
          <p:cNvSpPr txBox="1"/>
          <p:nvPr/>
        </p:nvSpPr>
        <p:spPr>
          <a:xfrm>
            <a:off x="603250" y="1223645"/>
            <a:ext cx="39446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能够检测周围光线强弱，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并将光信号转化成电信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号的一种元器件。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90235" y="1223645"/>
          <a:ext cx="3454400" cy="1941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/>
                <a:gridCol w="1727200"/>
              </a:tblGrid>
              <a:tr h="416560">
                <a:tc>
                  <a:txBody>
                    <a:bodyPr/>
                    <a:p>
                      <a:pPr algn="ctr"/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外界光线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1439" marR="91439" marT="46806" marB="46806"/>
                </a:tc>
                <a:tc>
                  <a:txBody>
                    <a:bodyPr/>
                    <a:p>
                      <a:pPr algn="ctr"/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光线传感器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 marT="46806" marB="46806"/>
                </a:tc>
              </a:tr>
              <a:tr h="694055"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1439" marR="91439" marT="46806" marB="4680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信号线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电压低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1439" marR="91439" marT="46806" marB="4680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弱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1439" marR="91439" marT="46806" marB="4680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信号线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电压高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1439" marR="91439" marT="46806" marB="4680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  <a:sym typeface="+mn-ea"/>
              </a:rPr>
              <a:t>传感器控制：光控灯</a:t>
            </a:r>
            <a:endParaRPr lang="en-US" altLang="zh-CN" sz="2800" b="1">
              <a:latin typeface="+mn-ea"/>
              <a:sym typeface="+mn-ea"/>
            </a:endParaRPr>
          </a:p>
        </p:txBody>
      </p:sp>
      <p:pic>
        <p:nvPicPr>
          <p:cNvPr id="3" name="图片 2" descr="光控LED灯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217295"/>
            <a:ext cx="8456295" cy="4748530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3"/>
            </p:custDataLst>
          </p:nvPr>
        </p:nvSpPr>
        <p:spPr>
          <a:xfrm>
            <a:off x="-14605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程序结构类型</a:t>
            </a:r>
            <a:endParaRPr lang="zh-CN" altLang="zh-CN" sz="2800" b="1">
              <a:latin typeface="+mn-ea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可选过程 4"/>
          <p:cNvSpPr/>
          <p:nvPr/>
        </p:nvSpPr>
        <p:spPr>
          <a:xfrm>
            <a:off x="7162165" y="1111250"/>
            <a:ext cx="1614805" cy="321945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开始</a:t>
            </a:r>
            <a:endParaRPr lang="zh-CN" altLang="en-US" sz="2400"/>
          </a:p>
        </p:txBody>
      </p:sp>
      <p:sp>
        <p:nvSpPr>
          <p:cNvPr id="7" name="流程图: 决策 6"/>
          <p:cNvSpPr/>
          <p:nvPr/>
        </p:nvSpPr>
        <p:spPr>
          <a:xfrm>
            <a:off x="6858000" y="3244215"/>
            <a:ext cx="2223770" cy="831215"/>
          </a:xfrm>
          <a:prstGeom prst="flowChartDecisi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条件 判断？</a:t>
            </a:r>
            <a:endParaRPr lang="zh-CN" altLang="en-US" sz="2400"/>
          </a:p>
        </p:txBody>
      </p:sp>
      <p:sp>
        <p:nvSpPr>
          <p:cNvPr id="8" name="下箭头 7"/>
          <p:cNvSpPr/>
          <p:nvPr/>
        </p:nvSpPr>
        <p:spPr>
          <a:xfrm>
            <a:off x="6857365" y="3814445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69685" y="3739515"/>
            <a:ext cx="4876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10980" y="3771265"/>
            <a:ext cx="487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否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6255385" y="4293870"/>
            <a:ext cx="1416685" cy="328295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执行</a:t>
            </a:r>
            <a:r>
              <a:rPr lang="en-US" altLang="zh-CN" sz="2400"/>
              <a:t>....</a:t>
            </a:r>
            <a:endParaRPr lang="en-US" altLang="zh-CN" sz="2400"/>
          </a:p>
        </p:txBody>
      </p:sp>
      <p:sp>
        <p:nvSpPr>
          <p:cNvPr id="14" name="流程图: 终止 13"/>
          <p:cNvSpPr/>
          <p:nvPr/>
        </p:nvSpPr>
        <p:spPr>
          <a:xfrm>
            <a:off x="7192645" y="4996180"/>
            <a:ext cx="1614805" cy="273050"/>
          </a:xfrm>
          <a:prstGeom prst="flowChartTermina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结束</a:t>
            </a:r>
            <a:endParaRPr lang="zh-CN" altLang="en-US" sz="2400"/>
          </a:p>
        </p:txBody>
      </p:sp>
      <p:sp>
        <p:nvSpPr>
          <p:cNvPr id="17" name="斜纹 16"/>
          <p:cNvSpPr/>
          <p:nvPr/>
        </p:nvSpPr>
        <p:spPr>
          <a:xfrm>
            <a:off x="8794115" y="4698365"/>
            <a:ext cx="226695" cy="27813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斜纹 19"/>
          <p:cNvSpPr/>
          <p:nvPr/>
        </p:nvSpPr>
        <p:spPr>
          <a:xfrm rot="5400000">
            <a:off x="6931660" y="4700270"/>
            <a:ext cx="257175" cy="26416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/>
          <p:cNvSpPr/>
          <p:nvPr/>
        </p:nvSpPr>
        <p:spPr>
          <a:xfrm>
            <a:off x="7971790" y="5300345"/>
            <a:ext cx="154241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47075" y="53086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循环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8868410" y="3844290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过程 15"/>
          <p:cNvSpPr/>
          <p:nvPr/>
        </p:nvSpPr>
        <p:spPr>
          <a:xfrm>
            <a:off x="8395970" y="4293870"/>
            <a:ext cx="1420495" cy="328295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执行</a:t>
            </a:r>
            <a:r>
              <a:rPr lang="en-US" altLang="zh-CN" sz="2400"/>
              <a:t>....</a:t>
            </a:r>
            <a:endParaRPr lang="en-US" altLang="zh-CN" sz="2400"/>
          </a:p>
        </p:txBody>
      </p:sp>
      <p:sp>
        <p:nvSpPr>
          <p:cNvPr id="31" name="圆角右箭头 30"/>
          <p:cNvSpPr/>
          <p:nvPr/>
        </p:nvSpPr>
        <p:spPr>
          <a:xfrm flipH="1">
            <a:off x="8980805" y="1111250"/>
            <a:ext cx="533400" cy="6356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2492375" y="1212850"/>
            <a:ext cx="1757680" cy="365125"/>
          </a:xfrm>
          <a:prstGeom prst="flowChartTermina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+mn-ea"/>
              </a:rPr>
              <a:t>开始</a:t>
            </a:r>
            <a:endParaRPr lang="zh-CN" altLang="en-US" sz="2400">
              <a:latin typeface="+mn-ea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3282315" y="3812540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流程图: 可选过程 35"/>
          <p:cNvSpPr/>
          <p:nvPr/>
        </p:nvSpPr>
        <p:spPr>
          <a:xfrm>
            <a:off x="2547620" y="4110990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37" name="下箭头 36"/>
          <p:cNvSpPr/>
          <p:nvPr/>
        </p:nvSpPr>
        <p:spPr>
          <a:xfrm>
            <a:off x="3282315" y="4589145"/>
            <a:ext cx="210820" cy="231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流程图: 终止 37"/>
          <p:cNvSpPr/>
          <p:nvPr/>
        </p:nvSpPr>
        <p:spPr>
          <a:xfrm>
            <a:off x="2404745" y="4839970"/>
            <a:ext cx="1784350" cy="384810"/>
          </a:xfrm>
          <a:prstGeom prst="flowChartTermina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+mn-ea"/>
              </a:rPr>
              <a:t>结束</a:t>
            </a:r>
            <a:endParaRPr lang="zh-CN" altLang="en-US" sz="2400">
              <a:latin typeface="+mn-ea"/>
            </a:endParaRPr>
          </a:p>
        </p:txBody>
      </p:sp>
      <p:sp>
        <p:nvSpPr>
          <p:cNvPr id="39" name="下弧形箭头 38"/>
          <p:cNvSpPr/>
          <p:nvPr/>
        </p:nvSpPr>
        <p:spPr>
          <a:xfrm>
            <a:off x="3365500" y="5358130"/>
            <a:ext cx="1562735" cy="62293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547110" y="53086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循环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1" name="圆角右箭头 40"/>
          <p:cNvSpPr/>
          <p:nvPr/>
        </p:nvSpPr>
        <p:spPr>
          <a:xfrm flipH="1">
            <a:off x="4394835" y="1212850"/>
            <a:ext cx="533400" cy="6356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36495" y="601789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顺序程序结构</a:t>
            </a:r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09130" y="60318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选择程序结构</a:t>
            </a:r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2542540" y="3389630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18" name="下箭头 17"/>
          <p:cNvSpPr/>
          <p:nvPr/>
        </p:nvSpPr>
        <p:spPr>
          <a:xfrm>
            <a:off x="3282315" y="3100705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可选过程 18"/>
          <p:cNvSpPr/>
          <p:nvPr/>
        </p:nvSpPr>
        <p:spPr>
          <a:xfrm>
            <a:off x="2542540" y="2677795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22" name="下箭头 21"/>
          <p:cNvSpPr/>
          <p:nvPr/>
        </p:nvSpPr>
        <p:spPr>
          <a:xfrm>
            <a:off x="3282315" y="2383790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流程图: 可选过程 24"/>
          <p:cNvSpPr/>
          <p:nvPr/>
        </p:nvSpPr>
        <p:spPr>
          <a:xfrm>
            <a:off x="2542540" y="1960880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26" name="下箭头 25"/>
          <p:cNvSpPr/>
          <p:nvPr/>
        </p:nvSpPr>
        <p:spPr>
          <a:xfrm>
            <a:off x="3260090" y="1657350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7872730" y="2943225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流程图: 可选过程 46"/>
          <p:cNvSpPr/>
          <p:nvPr/>
        </p:nvSpPr>
        <p:spPr>
          <a:xfrm>
            <a:off x="7162165" y="2505710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48" name="下箭头 47"/>
          <p:cNvSpPr/>
          <p:nvPr/>
        </p:nvSpPr>
        <p:spPr>
          <a:xfrm>
            <a:off x="7901940" y="2226310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流程图: 可选过程 48"/>
          <p:cNvSpPr/>
          <p:nvPr/>
        </p:nvSpPr>
        <p:spPr>
          <a:xfrm>
            <a:off x="7162165" y="1776095"/>
            <a:ext cx="1646555" cy="38100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/>
              <a:t>执行</a:t>
            </a:r>
            <a:r>
              <a:rPr lang="en-US" altLang="zh-CN" sz="2400"/>
              <a:t>.....</a:t>
            </a:r>
            <a:endParaRPr lang="en-US" altLang="zh-CN" sz="2400"/>
          </a:p>
        </p:txBody>
      </p:sp>
      <p:sp>
        <p:nvSpPr>
          <p:cNvPr id="50" name="下箭头 49"/>
          <p:cNvSpPr/>
          <p:nvPr/>
        </p:nvSpPr>
        <p:spPr>
          <a:xfrm>
            <a:off x="7901940" y="1490345"/>
            <a:ext cx="210820" cy="255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编程思路</a:t>
            </a:r>
            <a:endParaRPr lang="zh-CN" altLang="zh-CN" sz="2800" b="1">
              <a:latin typeface="+mn-ea"/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4926330" y="2161540"/>
            <a:ext cx="1614805" cy="246380"/>
          </a:xfrm>
          <a:prstGeom prst="flowChartAlternate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开始</a:t>
            </a:r>
            <a:endParaRPr lang="zh-CN" altLang="en-US" sz="2400"/>
          </a:p>
        </p:txBody>
      </p:sp>
      <p:sp>
        <p:nvSpPr>
          <p:cNvPr id="7" name="流程图: 决策 6"/>
          <p:cNvSpPr/>
          <p:nvPr/>
        </p:nvSpPr>
        <p:spPr>
          <a:xfrm>
            <a:off x="4622165" y="3663950"/>
            <a:ext cx="2223770" cy="831215"/>
          </a:xfrm>
          <a:prstGeom prst="flowChartDecisi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光线弱？</a:t>
            </a:r>
            <a:endParaRPr lang="zh-CN" altLang="en-US" sz="2400"/>
          </a:p>
        </p:txBody>
      </p:sp>
      <p:sp>
        <p:nvSpPr>
          <p:cNvPr id="8" name="下箭头 7"/>
          <p:cNvSpPr/>
          <p:nvPr/>
        </p:nvSpPr>
        <p:spPr>
          <a:xfrm>
            <a:off x="4621530" y="4336415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33850" y="4261485"/>
            <a:ext cx="4876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5935" y="4246245"/>
            <a:ext cx="4876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否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4088130" y="4815840"/>
            <a:ext cx="914400" cy="328295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灯亮</a:t>
            </a:r>
            <a:endParaRPr lang="zh-CN" altLang="en-US" sz="2400"/>
          </a:p>
        </p:txBody>
      </p:sp>
      <p:sp>
        <p:nvSpPr>
          <p:cNvPr id="14" name="流程图: 终止 13"/>
          <p:cNvSpPr/>
          <p:nvPr/>
        </p:nvSpPr>
        <p:spPr>
          <a:xfrm>
            <a:off x="4956810" y="5518150"/>
            <a:ext cx="1614805" cy="273050"/>
          </a:xfrm>
          <a:prstGeom prst="flowChartTermina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结束</a:t>
            </a:r>
            <a:endParaRPr lang="zh-CN" altLang="en-US" sz="2400"/>
          </a:p>
        </p:txBody>
      </p:sp>
      <p:sp>
        <p:nvSpPr>
          <p:cNvPr id="17" name="斜纹 16"/>
          <p:cNvSpPr/>
          <p:nvPr/>
        </p:nvSpPr>
        <p:spPr>
          <a:xfrm>
            <a:off x="6558280" y="5220335"/>
            <a:ext cx="226695" cy="27813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斜纹 19"/>
          <p:cNvSpPr/>
          <p:nvPr/>
        </p:nvSpPr>
        <p:spPr>
          <a:xfrm rot="5400000">
            <a:off x="4695825" y="5222240"/>
            <a:ext cx="257175" cy="26416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/>
          <p:cNvSpPr/>
          <p:nvPr/>
        </p:nvSpPr>
        <p:spPr>
          <a:xfrm>
            <a:off x="5735955" y="5836920"/>
            <a:ext cx="154241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0135" y="579183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6632575" y="4366260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过程 15"/>
          <p:cNvSpPr/>
          <p:nvPr/>
        </p:nvSpPr>
        <p:spPr>
          <a:xfrm>
            <a:off x="6343015" y="4815840"/>
            <a:ext cx="914400" cy="328295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灯灭</a:t>
            </a:r>
            <a:endParaRPr lang="zh-CN" altLang="en-US" sz="2400"/>
          </a:p>
        </p:txBody>
      </p:sp>
      <p:sp>
        <p:nvSpPr>
          <p:cNvPr id="18" name="流程图: 过程 17"/>
          <p:cNvSpPr/>
          <p:nvPr/>
        </p:nvSpPr>
        <p:spPr>
          <a:xfrm>
            <a:off x="4514215" y="2840990"/>
            <a:ext cx="2529840" cy="328295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接收保存信号</a:t>
            </a:r>
            <a:endParaRPr lang="zh-CN" altLang="en-US" sz="2400"/>
          </a:p>
        </p:txBody>
      </p:sp>
      <p:sp>
        <p:nvSpPr>
          <p:cNvPr id="19" name="流程图: 离页连接符 18"/>
          <p:cNvSpPr/>
          <p:nvPr/>
        </p:nvSpPr>
        <p:spPr>
          <a:xfrm>
            <a:off x="4876800" y="1056005"/>
            <a:ext cx="1664335" cy="611505"/>
          </a:xfrm>
          <a:prstGeom prst="flowChartOffpage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34255" y="116205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申请一个变量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45335" y="1100455"/>
            <a:ext cx="257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准备一个变量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657215" y="3243580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下箭头 28"/>
          <p:cNvSpPr/>
          <p:nvPr/>
        </p:nvSpPr>
        <p:spPr>
          <a:xfrm>
            <a:off x="5626735" y="2461260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5611495" y="1744980"/>
            <a:ext cx="213360" cy="34036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右箭头 30"/>
          <p:cNvSpPr/>
          <p:nvPr/>
        </p:nvSpPr>
        <p:spPr>
          <a:xfrm flipH="1">
            <a:off x="6952615" y="2085340"/>
            <a:ext cx="533400" cy="6356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45335" y="272097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接收保存信号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5335" y="380111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判断信号状态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785" y="208280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智能设备的三大组成部分</a:t>
            </a:r>
            <a:endParaRPr lang="zh-CN" altLang="en-US" sz="2800"/>
          </a:p>
        </p:txBody>
      </p:sp>
      <p:sp>
        <p:nvSpPr>
          <p:cNvPr id="5" name="圆角矩形 4"/>
          <p:cNvSpPr/>
          <p:nvPr/>
        </p:nvSpPr>
        <p:spPr>
          <a:xfrm>
            <a:off x="1383665" y="2217420"/>
            <a:ext cx="1615440" cy="2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传感器</a:t>
            </a:r>
            <a:endParaRPr lang="zh-CN" altLang="en-US" sz="2800"/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（光线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...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（声音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...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(</a:t>
            </a:r>
            <a:r>
              <a:rPr lang="zh-CN" altLang="zh-CN" sz="2000">
                <a:solidFill>
                  <a:schemeClr val="tx1"/>
                </a:solidFill>
                <a:latin typeface="+mn-ea"/>
                <a:cs typeface="+mn-ea"/>
              </a:rPr>
              <a:t>温度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...)</a:t>
            </a:r>
            <a:endParaRPr lang="en-US" altLang="zh-CN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292465" y="2217420"/>
            <a:ext cx="1615440" cy="2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/>
          </a:p>
          <a:p>
            <a:pPr algn="ctr"/>
            <a:r>
              <a:rPr lang="zh-CN" altLang="en-US" sz="2800" b="1"/>
              <a:t>执行器</a:t>
            </a:r>
            <a:endParaRPr lang="zh-CN" altLang="en-US" sz="2400"/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LED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灯）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（蜂鸣器）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（数码管）</a:t>
            </a:r>
            <a:endParaRPr lang="zh-CN" altLang="en-US" sz="2400"/>
          </a:p>
          <a:p>
            <a:pPr algn="ctr"/>
            <a:endParaRPr lang="en-US" altLang="zh-CN" sz="2400"/>
          </a:p>
        </p:txBody>
      </p:sp>
      <p:sp>
        <p:nvSpPr>
          <p:cNvPr id="8" name="圆角矩形 7"/>
          <p:cNvSpPr/>
          <p:nvPr/>
        </p:nvSpPr>
        <p:spPr>
          <a:xfrm>
            <a:off x="4293235" y="2217420"/>
            <a:ext cx="2743200" cy="2423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latin typeface="+mn-ea"/>
                <a:cs typeface="+mn-ea"/>
              </a:rPr>
              <a:t>主控制器</a:t>
            </a:r>
            <a:endParaRPr lang="zh-CN" altLang="en-US" sz="2400">
              <a:latin typeface="+mn-ea"/>
              <a:cs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Arduino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197860" y="3314700"/>
            <a:ext cx="899160" cy="2743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214870" y="3314700"/>
            <a:ext cx="899160" cy="2743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84805" y="2715895"/>
            <a:ext cx="15252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信号输入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09435" y="2715895"/>
            <a:ext cx="151003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信号输出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3665" y="4995545"/>
            <a:ext cx="102412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zh-CN" sz="2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传感器：</a:t>
            </a:r>
            <a:endParaRPr lang="zh-CN" altLang="zh-CN" sz="2400">
              <a:ln>
                <a:noFill/>
              </a:ln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r>
              <a:rPr lang="zh-CN" altLang="zh-CN" sz="2400">
                <a:ln>
                  <a:noFill/>
                </a:ln>
                <a:effectLst/>
                <a:uLnTx/>
                <a:uFillTx/>
                <a:latin typeface="+mn-ea"/>
                <a:cs typeface="+mn-ea"/>
                <a:sym typeface="+mn-ea"/>
              </a:rPr>
              <a:t>是一种能够检测周围信息，并按一定规律转换成电信号或其他信号的装置。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串口监视器</a:t>
            </a:r>
            <a:endParaRPr lang="zh-CN" altLang="en-US" sz="2800" b="1">
              <a:latin typeface="+mn-ea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603250" y="4257040"/>
            <a:ext cx="102108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cs typeface="+mn-ea"/>
              </a:rPr>
              <a:t>串口</a:t>
            </a:r>
            <a:r>
              <a:rPr lang="zh-CN" altLang="en-US" sz="2400" dirty="0">
                <a:latin typeface="+mn-ea"/>
                <a:cs typeface="+mn-ea"/>
              </a:rPr>
              <a:t>：</a:t>
            </a:r>
            <a:r>
              <a:rPr lang="en-US" altLang="zh-CN" sz="2400" dirty="0">
                <a:latin typeface="+mn-ea"/>
                <a:cs typeface="+mn-ea"/>
              </a:rPr>
              <a:t>Arduino</a:t>
            </a:r>
            <a:r>
              <a:rPr lang="zh-CN" altLang="en-US" sz="2400" dirty="0">
                <a:latin typeface="+mn-ea"/>
                <a:cs typeface="+mn-ea"/>
              </a:rPr>
              <a:t>本身自带的一个通信口</a:t>
            </a:r>
            <a:r>
              <a:rPr lang="en-US" altLang="zh-CN" sz="2400" dirty="0">
                <a:latin typeface="+mn-ea"/>
                <a:cs typeface="+mn-ea"/>
              </a:rPr>
              <a:t>(</a:t>
            </a:r>
            <a:r>
              <a:rPr lang="zh-CN" altLang="en-US" sz="2400" dirty="0">
                <a:latin typeface="+mn-ea"/>
                <a:cs typeface="+mn-ea"/>
              </a:rPr>
              <a:t>通道</a:t>
            </a:r>
            <a:r>
              <a:rPr lang="en-US" altLang="zh-CN" sz="2400" dirty="0">
                <a:latin typeface="+mn-ea"/>
                <a:cs typeface="+mn-ea"/>
              </a:rPr>
              <a:t>)</a:t>
            </a:r>
            <a:r>
              <a:rPr lang="zh-CN" altLang="en-US" sz="2400" dirty="0">
                <a:latin typeface="+mn-ea"/>
                <a:cs typeface="+mn-ea"/>
              </a:rPr>
              <a:t>，类似于一根管道，</a:t>
            </a:r>
            <a:r>
              <a:rPr lang="en-US" altLang="zh-CN" sz="2400" dirty="0">
                <a:latin typeface="+mn-ea"/>
                <a:cs typeface="+mn-ea"/>
              </a:rPr>
              <a:t>Arduino</a:t>
            </a:r>
            <a:r>
              <a:rPr lang="zh-CN" altLang="en-US" sz="2400" dirty="0">
                <a:latin typeface="+mn-ea"/>
                <a:cs typeface="+mn-ea"/>
              </a:rPr>
              <a:t>可以通过这根管道与外界进行通信，另外串口还可以临时存放一些数据。</a:t>
            </a:r>
            <a:endParaRPr lang="zh-CN" altLang="en-US" sz="2400" dirty="0">
              <a:latin typeface="+mn-ea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250" y="5511800"/>
            <a:ext cx="103879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串口监视器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：借用电脑显示器的一个窗口监视</a:t>
            </a:r>
            <a:r>
              <a:rPr lang="en-US" altLang="zh-CN" sz="2400">
                <a:latin typeface="+mn-ea"/>
                <a:cs typeface="+mn-ea"/>
                <a:sym typeface="+mn-ea"/>
              </a:rPr>
              <a:t>Arduino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的串口通道，通过串口监视器人们就可以查看到串口通道上信号输入输出情况。</a:t>
            </a:r>
            <a:endParaRPr lang="zh-CN" altLang="en-US" sz="2400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930275"/>
            <a:ext cx="7406005" cy="3156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测试传感器的数值</a:t>
            </a:r>
            <a:endParaRPr lang="zh-CN" altLang="zh-CN" sz="2800" b="1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250" y="3608705"/>
            <a:ext cx="10135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+mn-ea"/>
                <a:cs typeface="+mn-ea"/>
              </a:rPr>
              <a:t>程序解读：信号保存到</a:t>
            </a:r>
            <a:r>
              <a:rPr lang="en-US" altLang="zh-CN" sz="2400">
                <a:latin typeface="+mn-ea"/>
                <a:cs typeface="+mn-ea"/>
              </a:rPr>
              <a:t>gx</a:t>
            </a:r>
            <a:r>
              <a:rPr lang="zh-CN" altLang="en-US" sz="2400">
                <a:latin typeface="+mn-ea"/>
                <a:cs typeface="+mn-ea"/>
              </a:rPr>
              <a:t>变量中，然后被发送到了串口，接着串口监视器将其打印了出来，程序以此循环反复。</a:t>
            </a:r>
            <a:endParaRPr lang="zh-CN" altLang="en-US" sz="2400">
              <a:latin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400">
              <a:latin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+mn-ea"/>
                <a:cs typeface="+mn-ea"/>
              </a:rPr>
              <a:t>信号的转换</a:t>
            </a:r>
            <a:r>
              <a:rPr lang="en-US" altLang="zh-CN" sz="2400">
                <a:latin typeface="+mn-ea"/>
                <a:cs typeface="+mn-ea"/>
              </a:rPr>
              <a:t>:</a:t>
            </a:r>
            <a:r>
              <a:rPr lang="zh-CN" altLang="en-US" sz="2400">
                <a:latin typeface="+mn-ea"/>
                <a:cs typeface="+mn-ea"/>
              </a:rPr>
              <a:t>任何信号想要被输出显示出来，都需要先转换成字符串信号，</a:t>
            </a:r>
            <a:endParaRPr lang="zh-CN" altLang="en-US" sz="2400">
              <a:latin typeface="+mn-ea"/>
              <a:cs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+mn-ea"/>
                <a:cs typeface="+mn-ea"/>
              </a:rPr>
              <a:t> </a:t>
            </a:r>
            <a:r>
              <a:rPr lang="en-US" altLang="zh-CN" sz="2400">
                <a:latin typeface="+mn-ea"/>
                <a:cs typeface="+mn-ea"/>
              </a:rPr>
              <a:t>“</a:t>
            </a:r>
            <a:r>
              <a:rPr lang="zh-CN" altLang="en-US" sz="2400">
                <a:latin typeface="+mn-ea"/>
                <a:cs typeface="+mn-ea"/>
              </a:rPr>
              <a:t>和数字量结合</a:t>
            </a:r>
            <a:r>
              <a:rPr lang="en-US" altLang="zh-CN" sz="2400">
                <a:latin typeface="+mn-ea"/>
                <a:cs typeface="+mn-ea"/>
              </a:rPr>
              <a:t>”</a:t>
            </a:r>
            <a:r>
              <a:rPr lang="zh-CN" altLang="zh-CN" sz="2400">
                <a:latin typeface="+mn-ea"/>
                <a:cs typeface="+mn-ea"/>
              </a:rPr>
              <a:t>模块的意义</a:t>
            </a:r>
            <a:r>
              <a:rPr lang="zh-CN" altLang="en-US" sz="2400">
                <a:latin typeface="+mn-ea"/>
                <a:cs typeface="+mn-ea"/>
              </a:rPr>
              <a:t>就是将</a:t>
            </a:r>
            <a:r>
              <a:rPr lang="en-US" altLang="zh-CN" sz="2400">
                <a:latin typeface="+mn-ea"/>
                <a:cs typeface="+mn-ea"/>
              </a:rPr>
              <a:t>gx</a:t>
            </a:r>
            <a:r>
              <a:rPr lang="zh-CN" altLang="en-US" sz="2400">
                <a:latin typeface="+mn-ea"/>
                <a:cs typeface="+mn-ea"/>
              </a:rPr>
              <a:t>中的信号转换成字符串的过程。</a:t>
            </a:r>
            <a:endParaRPr lang="zh-CN" altLang="en-US" sz="2400">
              <a:latin typeface="+mn-ea"/>
              <a:cs typeface="+mn-ea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931545"/>
            <a:ext cx="4806950" cy="2404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585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Arduino</a:t>
            </a:r>
            <a:r>
              <a:rPr lang="zh-CN" altLang="en-US" sz="2800" b="1">
                <a:latin typeface="+mn-ea"/>
              </a:rPr>
              <a:t>中</a:t>
            </a:r>
            <a:r>
              <a:rPr lang="zh-CN" altLang="zh-CN" sz="2800" b="1">
                <a:latin typeface="+mn-ea"/>
              </a:rPr>
              <a:t>信号的分类</a:t>
            </a:r>
            <a:endParaRPr lang="zh-CN" altLang="zh-CN" sz="2800" b="1">
              <a:latin typeface="+mn-ea"/>
            </a:endParaRPr>
          </a:p>
        </p:txBody>
      </p:sp>
      <p:sp>
        <p:nvSpPr>
          <p:cNvPr id="91" name="矩形: 圆角 12"/>
          <p:cNvSpPr/>
          <p:nvPr>
            <p:custDataLst>
              <p:tags r:id="rId3"/>
            </p:custDataLst>
          </p:nvPr>
        </p:nvSpPr>
        <p:spPr>
          <a:xfrm>
            <a:off x="6559090" y="3850197"/>
            <a:ext cx="1193085" cy="757609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任意多边形: 形状 7"/>
          <p:cNvSpPr/>
          <p:nvPr>
            <p:custDataLst>
              <p:tags r:id="rId4"/>
            </p:custDataLst>
          </p:nvPr>
        </p:nvSpPr>
        <p:spPr>
          <a:xfrm>
            <a:off x="2893512" y="3410186"/>
            <a:ext cx="729107" cy="346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4136"/>
                </a:lnTo>
                <a:lnTo>
                  <a:pt x="1276945" y="414136"/>
                </a:lnTo>
                <a:lnTo>
                  <a:pt x="1276945" y="607709"/>
                </a:lnTo>
              </a:path>
            </a:pathLst>
          </a:custGeom>
          <a:noFill/>
          <a:ln w="28575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/>
          <a:p>
            <a:endParaRPr lang="zh-CN" altLang="en-US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27" name="任意多边形: 形状 8"/>
          <p:cNvSpPr/>
          <p:nvPr>
            <p:custDataLst>
              <p:tags r:id="rId5"/>
            </p:custDataLst>
          </p:nvPr>
        </p:nvSpPr>
        <p:spPr>
          <a:xfrm>
            <a:off x="2017900" y="3410186"/>
            <a:ext cx="729107" cy="346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6945" y="0"/>
                </a:moveTo>
                <a:lnTo>
                  <a:pt x="1276945" y="414136"/>
                </a:lnTo>
                <a:lnTo>
                  <a:pt x="0" y="414136"/>
                </a:lnTo>
                <a:lnTo>
                  <a:pt x="0" y="607709"/>
                </a:lnTo>
              </a:path>
            </a:pathLst>
          </a:custGeom>
          <a:noFill/>
          <a:ln w="28575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/>
          <a:p>
            <a:endParaRPr lang="zh-CN" altLang="en-US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32" name="矩形: 圆角 10"/>
          <p:cNvSpPr/>
          <p:nvPr>
            <p:custDataLst>
              <p:tags r:id="rId6"/>
            </p:custDataLst>
          </p:nvPr>
        </p:nvSpPr>
        <p:spPr>
          <a:xfrm>
            <a:off x="4869501" y="1321064"/>
            <a:ext cx="1193085" cy="757609"/>
          </a:xfrm>
          <a:prstGeom prst="roundRect">
            <a:avLst>
              <a:gd name="adj" fmla="val 10000"/>
            </a:avLst>
          </a:prstGeom>
          <a:solidFill>
            <a:srgbClr val="98C723">
              <a:lumMod val="65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FFFFF">
              <a:hueOff val="0"/>
              <a:satOff val="0"/>
              <a:lumOff val="0"/>
              <a:alphaOff val="0"/>
            </a:srgbClr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任意多边形: 形状 11"/>
          <p:cNvSpPr/>
          <p:nvPr>
            <p:custDataLst>
              <p:tags r:id="rId7"/>
            </p:custDataLst>
          </p:nvPr>
        </p:nvSpPr>
        <p:spPr>
          <a:xfrm>
            <a:off x="4952536" y="1431760"/>
            <a:ext cx="1193085" cy="757609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36" name="矩形: 圆角 14"/>
          <p:cNvSpPr/>
          <p:nvPr>
            <p:custDataLst>
              <p:tags r:id="rId8"/>
            </p:custDataLst>
          </p:nvPr>
        </p:nvSpPr>
        <p:spPr>
          <a:xfrm>
            <a:off x="1350038" y="3860909"/>
            <a:ext cx="1193085" cy="757609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FFFFF">
              <a:hueOff val="0"/>
              <a:satOff val="0"/>
              <a:lumOff val="0"/>
              <a:alphaOff val="0"/>
            </a:srgbClr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任意多边形: 形状 15"/>
          <p:cNvSpPr/>
          <p:nvPr>
            <p:custDataLst>
              <p:tags r:id="rId9"/>
            </p:custDataLst>
          </p:nvPr>
        </p:nvSpPr>
        <p:spPr>
          <a:xfrm>
            <a:off x="1482603" y="3986847"/>
            <a:ext cx="1193085" cy="757609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38" name="矩形: 圆角 16"/>
          <p:cNvSpPr/>
          <p:nvPr>
            <p:custDataLst>
              <p:tags r:id="rId10"/>
            </p:custDataLst>
          </p:nvPr>
        </p:nvSpPr>
        <p:spPr>
          <a:xfrm>
            <a:off x="3249121" y="3860909"/>
            <a:ext cx="1193085" cy="757609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FFFFF">
              <a:hueOff val="0"/>
              <a:satOff val="0"/>
              <a:lumOff val="0"/>
              <a:alphaOff val="0"/>
            </a:srgbClr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任意多边形: 形状 17"/>
          <p:cNvSpPr/>
          <p:nvPr>
            <p:custDataLst>
              <p:tags r:id="rId11"/>
            </p:custDataLst>
          </p:nvPr>
        </p:nvSpPr>
        <p:spPr>
          <a:xfrm>
            <a:off x="3381686" y="3986847"/>
            <a:ext cx="1193085" cy="757609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3381685" y="4229480"/>
            <a:ext cx="1193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模拟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1482601" y="4229480"/>
            <a:ext cx="1193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数字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4952537" y="1633119"/>
            <a:ext cx="1193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电信号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0" name="任意多边形: 形状 7"/>
          <p:cNvSpPr/>
          <p:nvPr>
            <p:custDataLst>
              <p:tags r:id="rId15"/>
            </p:custDataLst>
          </p:nvPr>
        </p:nvSpPr>
        <p:spPr>
          <a:xfrm>
            <a:off x="8110672" y="3369546"/>
            <a:ext cx="729107" cy="346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4136"/>
                </a:lnTo>
                <a:lnTo>
                  <a:pt x="1276945" y="414136"/>
                </a:lnTo>
                <a:lnTo>
                  <a:pt x="1276945" y="607709"/>
                </a:lnTo>
              </a:path>
            </a:pathLst>
          </a:custGeom>
          <a:noFill/>
          <a:ln w="28575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/>
          <a:p>
            <a:endParaRPr lang="zh-CN" altLang="en-US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81" name="任意多边形: 形状 8"/>
          <p:cNvSpPr/>
          <p:nvPr>
            <p:custDataLst>
              <p:tags r:id="rId16"/>
            </p:custDataLst>
          </p:nvPr>
        </p:nvSpPr>
        <p:spPr>
          <a:xfrm>
            <a:off x="7174100" y="3369546"/>
            <a:ext cx="729107" cy="346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6945" y="0"/>
                </a:moveTo>
                <a:lnTo>
                  <a:pt x="1276945" y="414136"/>
                </a:lnTo>
                <a:lnTo>
                  <a:pt x="0" y="414136"/>
                </a:lnTo>
                <a:lnTo>
                  <a:pt x="0" y="607709"/>
                </a:lnTo>
              </a:path>
            </a:pathLst>
          </a:custGeom>
          <a:noFill/>
          <a:ln w="28575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/>
          <a:p>
            <a:endParaRPr lang="zh-CN" altLang="en-US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83" name="矩形: 圆角 12"/>
          <p:cNvSpPr/>
          <p:nvPr>
            <p:custDataLst>
              <p:tags r:id="rId17"/>
            </p:custDataLst>
          </p:nvPr>
        </p:nvSpPr>
        <p:spPr>
          <a:xfrm>
            <a:off x="7514130" y="2488757"/>
            <a:ext cx="1193085" cy="757609"/>
          </a:xfrm>
          <a:prstGeom prst="roundRect">
            <a:avLst>
              <a:gd name="adj" fmla="val 10000"/>
            </a:avLst>
          </a:prstGeom>
          <a:solidFill>
            <a:srgbClr val="98C723">
              <a:lumMod val="65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FFFFF">
              <a:hueOff val="0"/>
              <a:satOff val="0"/>
              <a:lumOff val="0"/>
              <a:alphaOff val="0"/>
            </a:srgbClr>
          </a:fillRef>
          <a:effectRef idx="0">
            <a:srgbClr val="FFFFFF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4" name="任意多边形: 形状 13"/>
          <p:cNvSpPr/>
          <p:nvPr>
            <p:custDataLst>
              <p:tags r:id="rId18"/>
            </p:custDataLst>
          </p:nvPr>
        </p:nvSpPr>
        <p:spPr>
          <a:xfrm>
            <a:off x="7646670" y="2625725"/>
            <a:ext cx="1193800" cy="746760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85" name="任意多边形: 形状 15"/>
          <p:cNvSpPr/>
          <p:nvPr>
            <p:custDataLst>
              <p:tags r:id="rId19"/>
            </p:custDataLst>
          </p:nvPr>
        </p:nvSpPr>
        <p:spPr>
          <a:xfrm>
            <a:off x="6638803" y="3946207"/>
            <a:ext cx="1193085" cy="757609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86" name="矩形: 圆角 16"/>
          <p:cNvSpPr/>
          <p:nvPr>
            <p:custDataLst>
              <p:tags r:id="rId20"/>
            </p:custDataLst>
          </p:nvPr>
        </p:nvSpPr>
        <p:spPr>
          <a:xfrm>
            <a:off x="8405321" y="3820269"/>
            <a:ext cx="1193085" cy="757609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任意多边形: 形状 17"/>
          <p:cNvSpPr/>
          <p:nvPr>
            <p:custDataLst>
              <p:tags r:id="rId21"/>
            </p:custDataLst>
          </p:nvPr>
        </p:nvSpPr>
        <p:spPr>
          <a:xfrm>
            <a:off x="8537886" y="3946207"/>
            <a:ext cx="1193085" cy="757609"/>
          </a:xfrm>
          <a:custGeom>
            <a:avLst/>
            <a:gdLst>
              <a:gd name="connsiteX0" fmla="*/ 0 w 2089546"/>
              <a:gd name="connsiteY0" fmla="*/ 132686 h 1326862"/>
              <a:gd name="connsiteX1" fmla="*/ 132686 w 2089546"/>
              <a:gd name="connsiteY1" fmla="*/ 0 h 1326862"/>
              <a:gd name="connsiteX2" fmla="*/ 1956860 w 2089546"/>
              <a:gd name="connsiteY2" fmla="*/ 0 h 1326862"/>
              <a:gd name="connsiteX3" fmla="*/ 2089546 w 2089546"/>
              <a:gd name="connsiteY3" fmla="*/ 132686 h 1326862"/>
              <a:gd name="connsiteX4" fmla="*/ 2089546 w 2089546"/>
              <a:gd name="connsiteY4" fmla="*/ 1194176 h 1326862"/>
              <a:gd name="connsiteX5" fmla="*/ 1956860 w 2089546"/>
              <a:gd name="connsiteY5" fmla="*/ 1326862 h 1326862"/>
              <a:gd name="connsiteX6" fmla="*/ 132686 w 2089546"/>
              <a:gd name="connsiteY6" fmla="*/ 1326862 h 1326862"/>
              <a:gd name="connsiteX7" fmla="*/ 0 w 2089546"/>
              <a:gd name="connsiteY7" fmla="*/ 1194176 h 1326862"/>
              <a:gd name="connsiteX8" fmla="*/ 0 w 2089546"/>
              <a:gd name="connsiteY8" fmla="*/ 132686 h 13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9546" h="1326862">
                <a:moveTo>
                  <a:pt x="0" y="132686"/>
                </a:moveTo>
                <a:cubicBezTo>
                  <a:pt x="0" y="59406"/>
                  <a:pt x="59406" y="0"/>
                  <a:pt x="132686" y="0"/>
                </a:cubicBezTo>
                <a:lnTo>
                  <a:pt x="1956860" y="0"/>
                </a:lnTo>
                <a:cubicBezTo>
                  <a:pt x="2030140" y="0"/>
                  <a:pt x="2089546" y="59406"/>
                  <a:pt x="2089546" y="132686"/>
                </a:cubicBezTo>
                <a:lnTo>
                  <a:pt x="2089546" y="1194176"/>
                </a:lnTo>
                <a:cubicBezTo>
                  <a:pt x="2089546" y="1267456"/>
                  <a:pt x="2030140" y="1326862"/>
                  <a:pt x="1956860" y="1326862"/>
                </a:cubicBezTo>
                <a:lnTo>
                  <a:pt x="132686" y="1326862"/>
                </a:lnTo>
                <a:cubicBezTo>
                  <a:pt x="59406" y="1326862"/>
                  <a:pt x="0" y="1267456"/>
                  <a:pt x="0" y="1194176"/>
                </a:cubicBezTo>
                <a:lnTo>
                  <a:pt x="0" y="132686"/>
                </a:lnTo>
                <a:close/>
              </a:path>
            </a:pathLst>
          </a:custGeom>
          <a:solidFill>
            <a:srgbClr val="98C723">
              <a:alpha val="90000"/>
            </a:srgbClr>
          </a:solidFill>
          <a:ln w="19050">
            <a:solidFill>
              <a:srgbClr val="98C723">
                <a:lumMod val="50000"/>
              </a:srgbClr>
            </a:solidFill>
          </a:ln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ysClr val="window" lastClr="FFFFFF">
              <a:alpha val="90000"/>
              <a:hueOff val="0"/>
              <a:satOff val="0"/>
              <a:lumOff val="0"/>
              <a:alphaOff val="0"/>
            </a:sysClr>
          </a:fillRef>
          <a:effectRef idx="0">
            <a:sysClr val="window" lastClr="FFFFFF">
              <a:alpha val="90000"/>
              <a:hueOff val="0"/>
              <a:satOff val="0"/>
              <a:lumOff val="0"/>
              <a:alphaOff val="0"/>
            </a:sysClr>
          </a:effectRef>
          <a:fontRef idx="minor">
            <a:sysClr val="windowText" lastClr="000000">
              <a:hueOff val="0"/>
              <a:satOff val="0"/>
              <a:lumOff val="0"/>
              <a:alphaOff val="0"/>
            </a:sysClr>
          </a:fontRef>
        </p:style>
        <p:txBody>
          <a:bodyPr spcFirstLastPara="0" vert="horz" wrap="square" lIns="240792" tIns="240792" rIns="240792" bIns="240792" numCol="1" spcCol="1270" anchor="ctr" anchorCtr="0">
            <a:noAutofit/>
          </a:bodyPr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3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88" name="文本框 87"/>
          <p:cNvSpPr txBox="1"/>
          <p:nvPr>
            <p:custDataLst>
              <p:tags r:id="rId22"/>
            </p:custDataLst>
          </p:nvPr>
        </p:nvSpPr>
        <p:spPr>
          <a:xfrm>
            <a:off x="7390130" y="2826385"/>
            <a:ext cx="1739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编码组合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9" name="文本框 88"/>
          <p:cNvSpPr txBox="1"/>
          <p:nvPr>
            <p:custDataLst>
              <p:tags r:id="rId23"/>
            </p:custDataLst>
          </p:nvPr>
        </p:nvSpPr>
        <p:spPr>
          <a:xfrm>
            <a:off x="8110855" y="4157980"/>
            <a:ext cx="198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字符串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0" name="文本框 89"/>
          <p:cNvSpPr txBox="1"/>
          <p:nvPr>
            <p:custDataLst>
              <p:tags r:id="rId24"/>
            </p:custDataLst>
          </p:nvPr>
        </p:nvSpPr>
        <p:spPr>
          <a:xfrm>
            <a:off x="6638801" y="4188840"/>
            <a:ext cx="1193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单字符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5219700" y="2179320"/>
            <a:ext cx="0" cy="32004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V="1">
            <a:off x="5864860" y="2169160"/>
            <a:ext cx="0" cy="34544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351520" y="2712720"/>
            <a:ext cx="0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893060" y="2275840"/>
            <a:ext cx="0" cy="115316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8351520" y="2286000"/>
            <a:ext cx="0" cy="32004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895600" y="2286000"/>
            <a:ext cx="547116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026920" y="4937760"/>
            <a:ext cx="0" cy="3200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977640" y="4937760"/>
            <a:ext cx="0" cy="3200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235825" y="4937760"/>
            <a:ext cx="0" cy="3200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133840" y="4937760"/>
            <a:ext cx="0" cy="3200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可选过程 13"/>
          <p:cNvSpPr/>
          <p:nvPr/>
        </p:nvSpPr>
        <p:spPr>
          <a:xfrm>
            <a:off x="1482725" y="5544820"/>
            <a:ext cx="1192530" cy="763905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数字 变量</a:t>
            </a:r>
            <a:endParaRPr lang="zh-CN" altLang="en-US" sz="2400"/>
          </a:p>
        </p:txBody>
      </p:sp>
      <p:sp>
        <p:nvSpPr>
          <p:cNvPr id="15" name="流程图: 可选过程 14"/>
          <p:cNvSpPr/>
          <p:nvPr/>
        </p:nvSpPr>
        <p:spPr>
          <a:xfrm>
            <a:off x="3365500" y="5544820"/>
            <a:ext cx="1192530" cy="763905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模拟 变量</a:t>
            </a:r>
            <a:endParaRPr lang="zh-CN" altLang="en-US" sz="2400"/>
          </a:p>
        </p:txBody>
      </p:sp>
      <p:sp>
        <p:nvSpPr>
          <p:cNvPr id="16" name="流程图: 可选过程 15"/>
          <p:cNvSpPr/>
          <p:nvPr/>
        </p:nvSpPr>
        <p:spPr>
          <a:xfrm>
            <a:off x="6639560" y="5544820"/>
            <a:ext cx="1192530" cy="763905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字符 变量</a:t>
            </a:r>
            <a:endParaRPr lang="zh-CN" altLang="en-US" sz="2400"/>
          </a:p>
        </p:txBody>
      </p:sp>
      <p:sp>
        <p:nvSpPr>
          <p:cNvPr id="17" name="流程图: 可选过程 16"/>
          <p:cNvSpPr/>
          <p:nvPr/>
        </p:nvSpPr>
        <p:spPr>
          <a:xfrm>
            <a:off x="8537575" y="5544820"/>
            <a:ext cx="1192530" cy="763905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字符串 变量</a:t>
            </a: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>
            <a:off x="2468880" y="3368040"/>
            <a:ext cx="0" cy="50292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ldLvl="0" animBg="1"/>
      <p:bldP spid="26" grpId="0" bldLvl="0" animBg="1"/>
      <p:bldP spid="27" grpId="0" bldLvl="0" animBg="1"/>
      <p:bldP spid="32" grpId="0" bldLvl="0" animBg="1"/>
      <p:bldP spid="33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4" grpId="0"/>
      <p:bldP spid="45" grpId="0"/>
      <p:bldP spid="46" grpId="0"/>
      <p:bldP spid="80" grpId="0" bldLvl="0" animBg="1"/>
      <p:bldP spid="81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/>
      <p:bldP spid="89" grpId="0"/>
      <p:bldP spid="90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2226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模拟信号</a:t>
            </a:r>
            <a:r>
              <a:rPr lang="en-US" altLang="zh-CN" sz="2800" b="1">
                <a:latin typeface="+mn-ea"/>
              </a:rPr>
              <a:t>|</a:t>
            </a:r>
            <a:r>
              <a:rPr lang="zh-CN" altLang="en-US" sz="2800" b="1">
                <a:latin typeface="+mn-ea"/>
              </a:rPr>
              <a:t>数字信号</a:t>
            </a:r>
            <a:endParaRPr lang="zh-CN" altLang="en-US" sz="2800" b="1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220" y="1281430"/>
            <a:ext cx="166306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模拟信号：是指用连续变化的物理量所表达的信息，如温度、湿度、压力、长度、电流、电压等等，我们通常又把模拟信号称为连续信号，它在一定的时间范围内可以有无限多个不同的取值。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9893300" y="1941195"/>
            <a:ext cx="135636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数字信号：是在模拟信号的基础上人为经过采样、量化和编码而形成的，取值只有两种状态。</a:t>
            </a:r>
            <a:endParaRPr lang="zh-CN" altLang="en-US" sz="200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154680" y="1377315"/>
            <a:ext cx="0" cy="44100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169920" y="5781675"/>
            <a:ext cx="623316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499360" y="127317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000"/>
              <a:t>温度</a:t>
            </a:r>
            <a:endParaRPr lang="zh-CN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9202420" y="59607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时间</a:t>
            </a:r>
            <a:endParaRPr lang="zh-CN" altLang="en-US" sz="2000"/>
          </a:p>
        </p:txBody>
      </p:sp>
      <p:cxnSp>
        <p:nvCxnSpPr>
          <p:cNvPr id="13" name="直接连接符 12"/>
          <p:cNvCxnSpPr/>
          <p:nvPr/>
        </p:nvCxnSpPr>
        <p:spPr>
          <a:xfrm>
            <a:off x="3206115" y="2445385"/>
            <a:ext cx="556577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169920" y="4681220"/>
            <a:ext cx="556577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62860" y="2245995"/>
            <a:ext cx="563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25</a:t>
            </a:r>
            <a:endParaRPr lang="en-US" altLang="zh-CN" sz="2000"/>
          </a:p>
        </p:txBody>
      </p:sp>
      <p:sp>
        <p:nvSpPr>
          <p:cNvPr id="17" name="文本框 16"/>
          <p:cNvSpPr txBox="1"/>
          <p:nvPr/>
        </p:nvSpPr>
        <p:spPr>
          <a:xfrm>
            <a:off x="2499360" y="4481830"/>
            <a:ext cx="464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15</a:t>
            </a:r>
            <a:endParaRPr lang="en-US" altLang="zh-CN" sz="2000"/>
          </a:p>
        </p:txBody>
      </p:sp>
      <p:cxnSp>
        <p:nvCxnSpPr>
          <p:cNvPr id="18" name="曲线连接符 17"/>
          <p:cNvCxnSpPr/>
          <p:nvPr/>
        </p:nvCxnSpPr>
        <p:spPr>
          <a:xfrm rot="10800000" flipV="1">
            <a:off x="3365500" y="2463165"/>
            <a:ext cx="2528570" cy="2212340"/>
          </a:xfrm>
          <a:prstGeom prst="curvedConnector3">
            <a:avLst>
              <a:gd name="adj1" fmla="val 49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>
            <a:off x="5790565" y="2463165"/>
            <a:ext cx="2705735" cy="2188210"/>
          </a:xfrm>
          <a:prstGeom prst="curvedConnector3">
            <a:avLst>
              <a:gd name="adj1" fmla="val 500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25875" y="59607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早上</a:t>
            </a:r>
            <a:endParaRPr lang="zh-CN" altLang="en-US" sz="2000"/>
          </a:p>
        </p:txBody>
      </p:sp>
      <p:sp>
        <p:nvSpPr>
          <p:cNvPr id="21" name="文本框 20"/>
          <p:cNvSpPr txBox="1"/>
          <p:nvPr/>
        </p:nvSpPr>
        <p:spPr>
          <a:xfrm>
            <a:off x="5643880" y="59607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中午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7433945" y="59607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晚上</a:t>
            </a:r>
            <a:endParaRPr lang="zh-CN" altLang="en-US" sz="2000"/>
          </a:p>
        </p:txBody>
      </p:sp>
      <p:sp>
        <p:nvSpPr>
          <p:cNvPr id="25" name="文本框 24"/>
          <p:cNvSpPr txBox="1"/>
          <p:nvPr/>
        </p:nvSpPr>
        <p:spPr>
          <a:xfrm>
            <a:off x="2562860" y="3383280"/>
            <a:ext cx="464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</a:t>
            </a:r>
            <a:endParaRPr lang="en-US" altLang="zh-CN" sz="2000"/>
          </a:p>
        </p:txBody>
      </p:sp>
      <p:cxnSp>
        <p:nvCxnSpPr>
          <p:cNvPr id="41" name="直接连接符 40"/>
          <p:cNvCxnSpPr/>
          <p:nvPr/>
        </p:nvCxnSpPr>
        <p:spPr>
          <a:xfrm>
            <a:off x="3223260" y="3582670"/>
            <a:ext cx="6220460" cy="0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909685" y="2428875"/>
            <a:ext cx="51689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886190" y="4681220"/>
            <a:ext cx="51689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2226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模拟信号</a:t>
            </a:r>
            <a:r>
              <a:rPr lang="en-US" altLang="zh-CN" sz="2800" b="1">
                <a:latin typeface="+mn-ea"/>
              </a:rPr>
              <a:t>|</a:t>
            </a:r>
            <a:r>
              <a:rPr lang="zh-CN" altLang="en-US" sz="2800" b="1">
                <a:latin typeface="+mn-ea"/>
              </a:rPr>
              <a:t>数字信号</a:t>
            </a:r>
            <a:endParaRPr lang="zh-CN" altLang="en-US" sz="2800" b="1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220" y="1281430"/>
            <a:ext cx="166306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模拟信号：是指用连续变化的物理量所表达的信息，如温度、湿度、压力、长度、电流、电压等等，我们通常又把模拟信号称为连续信号，它在一定的时间范围内可以有无限多个不同的取值。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9893300" y="1941195"/>
            <a:ext cx="135636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数字信号：是在模拟信号的基础上人为经过采样、量化和编码而形成的，取值只有两种状态。</a:t>
            </a:r>
            <a:endParaRPr lang="zh-CN" altLang="en-US" sz="200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154680" y="1377315"/>
            <a:ext cx="0" cy="44100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169920" y="5781675"/>
            <a:ext cx="623316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499360" y="127317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000"/>
              <a:t>电压</a:t>
            </a:r>
            <a:endParaRPr lang="zh-CN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9202420" y="596074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时间</a:t>
            </a:r>
            <a:endParaRPr lang="zh-CN" altLang="en-US" sz="2000"/>
          </a:p>
        </p:txBody>
      </p:sp>
      <p:cxnSp>
        <p:nvCxnSpPr>
          <p:cNvPr id="13" name="直接连接符 12"/>
          <p:cNvCxnSpPr/>
          <p:nvPr/>
        </p:nvCxnSpPr>
        <p:spPr>
          <a:xfrm>
            <a:off x="3206115" y="2445385"/>
            <a:ext cx="556577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169920" y="4681220"/>
            <a:ext cx="556577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62860" y="2245995"/>
            <a:ext cx="563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5V</a:t>
            </a:r>
            <a:endParaRPr lang="en-US" altLang="zh-CN" sz="2000"/>
          </a:p>
        </p:txBody>
      </p:sp>
      <p:sp>
        <p:nvSpPr>
          <p:cNvPr id="17" name="文本框 16"/>
          <p:cNvSpPr txBox="1"/>
          <p:nvPr/>
        </p:nvSpPr>
        <p:spPr>
          <a:xfrm>
            <a:off x="2499360" y="4481830"/>
            <a:ext cx="464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0v</a:t>
            </a:r>
            <a:endParaRPr lang="en-US" altLang="zh-CN" sz="2000"/>
          </a:p>
        </p:txBody>
      </p:sp>
      <p:cxnSp>
        <p:nvCxnSpPr>
          <p:cNvPr id="18" name="曲线连接符 17"/>
          <p:cNvCxnSpPr/>
          <p:nvPr/>
        </p:nvCxnSpPr>
        <p:spPr>
          <a:xfrm rot="10800000" flipV="1">
            <a:off x="3365500" y="2463165"/>
            <a:ext cx="2528570" cy="2212340"/>
          </a:xfrm>
          <a:prstGeom prst="curvedConnector3">
            <a:avLst>
              <a:gd name="adj1" fmla="val 49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>
            <a:off x="5790565" y="2463165"/>
            <a:ext cx="2705735" cy="2188210"/>
          </a:xfrm>
          <a:prstGeom prst="curvedConnector3">
            <a:avLst>
              <a:gd name="adj1" fmla="val 500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909685" y="2428875"/>
            <a:ext cx="51689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886190" y="4681220"/>
            <a:ext cx="51689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771890" y="1941195"/>
            <a:ext cx="1048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>
                <a:solidFill>
                  <a:srgbClr val="FF0000"/>
                </a:solidFill>
              </a:rPr>
              <a:t>高电压</a:t>
            </a:r>
            <a:endParaRPr lang="zh-CN" altLang="zh-CN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71890" y="425259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低电压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785" y="208280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本次培训的目标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565785" y="1765300"/>
            <a:ext cx="7462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学习Arduino基础课程的知识体系结构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3052445"/>
            <a:ext cx="5726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学习Arduino课程知识、程序讲解技巧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785" y="4354195"/>
            <a:ext cx="778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创客童年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录播双师模式在线下教学中如何运用</a:t>
            </a:r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直角三角形 11"/>
          <p:cNvSpPr/>
          <p:nvPr>
            <p:custDataLst>
              <p:tags r:id="rId2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8708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Arduino</a:t>
            </a:r>
            <a:r>
              <a:rPr lang="zh-CN" altLang="en-US" sz="2800" b="1">
                <a:latin typeface="+mn-ea"/>
              </a:rPr>
              <a:t>端口说明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 descr="DSC000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5690"/>
            <a:ext cx="9333230" cy="5250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5095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调节</a:t>
            </a:r>
            <a:r>
              <a:rPr lang="en-US" altLang="zh-CN" sz="2800" b="1">
                <a:latin typeface="+mn-ea"/>
              </a:rPr>
              <a:t>LED</a:t>
            </a:r>
            <a:r>
              <a:rPr lang="zh-CN" altLang="en-US" sz="2800" b="1">
                <a:latin typeface="+mn-ea"/>
              </a:rPr>
              <a:t>灯亮度</a:t>
            </a:r>
            <a:endParaRPr lang="zh-CN" altLang="en-US" sz="2800" b="1">
              <a:latin typeface="+mn-ea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112000" y="2403475"/>
            <a:ext cx="1615440" cy="2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/>
          </a:p>
          <a:p>
            <a:pPr algn="ctr"/>
            <a:r>
              <a:rPr lang="zh-CN" altLang="en-US" sz="2800" b="1"/>
              <a:t>执行器</a:t>
            </a:r>
            <a:endParaRPr lang="zh-CN" altLang="en-US" sz="2400"/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LED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灯）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（蜂鸣器）</a:t>
            </a:r>
            <a:endParaRPr lang="zh-CN" altLang="en-US" sz="2400"/>
          </a:p>
          <a:p>
            <a:pPr algn="ctr"/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3112770" y="2403475"/>
            <a:ext cx="2743200" cy="2423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+mn-ea"/>
                <a:cs typeface="+mn-ea"/>
              </a:rPr>
              <a:t>主控制器</a:t>
            </a:r>
            <a:endParaRPr lang="zh-CN" altLang="en-US" sz="2400">
              <a:latin typeface="+mn-ea"/>
              <a:cs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Arduino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034405" y="3500755"/>
            <a:ext cx="899160" cy="2743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728970" y="3040380"/>
            <a:ext cx="151003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输出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82945" y="3775075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模拟信号</a:t>
            </a:r>
            <a:endParaRPr lang="zh-CN" altLang="en-US" sz="24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10" grpId="0" bldLvl="0" animBg="1"/>
      <p:bldP spid="13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30" y="1976755"/>
            <a:ext cx="1844040" cy="3018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3250" y="23812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呼吸灯</a:t>
            </a:r>
            <a:endParaRPr lang="zh-CN" altLang="en-US" sz="2800" b="1">
              <a:latin typeface="+mn-ea"/>
            </a:endParaRPr>
          </a:p>
        </p:txBody>
      </p:sp>
      <p:pic>
        <p:nvPicPr>
          <p:cNvPr id="6" name="图片 5" descr="无标题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" y="1537335"/>
            <a:ext cx="4953635" cy="34582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变量</a:t>
            </a:r>
            <a:endParaRPr lang="zh-CN" altLang="zh-CN" sz="2800" b="1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97520" y="3362325"/>
            <a:ext cx="3144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变量：可以用来存放数据，并且随时可以更换其中的数据。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47675" y="3362325"/>
            <a:ext cx="3070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盒子：可以用来存放物品，并且随时可以更换其中的物品。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3663950" y="3362325"/>
            <a:ext cx="1760855" cy="163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盒子</a:t>
            </a:r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6764020" y="3509645"/>
            <a:ext cx="1021080" cy="1051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物品</a:t>
            </a:r>
            <a:endParaRPr lang="zh-CN" altLang="en-US"/>
          </a:p>
        </p:txBody>
      </p:sp>
      <p:sp>
        <p:nvSpPr>
          <p:cNvPr id="9" name="上弧形箭头 8"/>
          <p:cNvSpPr/>
          <p:nvPr/>
        </p:nvSpPr>
        <p:spPr>
          <a:xfrm flipH="1">
            <a:off x="5424805" y="2778760"/>
            <a:ext cx="1418590" cy="73088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6920" y="304927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存放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4244340" y="1917065"/>
            <a:ext cx="80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变量</a:t>
            </a:r>
            <a:endParaRPr lang="zh-CN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0700" y="1983105"/>
            <a:ext cx="80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602480" y="2443480"/>
            <a:ext cx="91440" cy="5943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7228840" y="2454910"/>
            <a:ext cx="91440" cy="59436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变量类型</a:t>
            </a:r>
            <a:endParaRPr lang="zh-CN" altLang="zh-CN" sz="2800" b="1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7070" y="25730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工具盒</a:t>
            </a:r>
            <a:endParaRPr lang="en-US" altLang="zh-CN" sz="2000"/>
          </a:p>
        </p:txBody>
      </p:sp>
      <p:sp>
        <p:nvSpPr>
          <p:cNvPr id="7" name="矩形 6"/>
          <p:cNvSpPr/>
          <p:nvPr/>
        </p:nvSpPr>
        <p:spPr>
          <a:xfrm>
            <a:off x="3699510" y="25730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元件盒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1957070" y="40716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文件盒</a:t>
            </a:r>
            <a:endParaRPr lang="en-US" altLang="zh-CN" sz="2000"/>
          </a:p>
        </p:txBody>
      </p:sp>
      <p:sp>
        <p:nvSpPr>
          <p:cNvPr id="9" name="矩形 8"/>
          <p:cNvSpPr/>
          <p:nvPr/>
        </p:nvSpPr>
        <p:spPr>
          <a:xfrm>
            <a:off x="3699510" y="40716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杂物盒</a:t>
            </a:r>
            <a:endParaRPr lang="zh-CN" altLang="en-US" sz="2000"/>
          </a:p>
        </p:txBody>
      </p:sp>
      <p:sp>
        <p:nvSpPr>
          <p:cNvPr id="10" name="矩形 9"/>
          <p:cNvSpPr/>
          <p:nvPr/>
        </p:nvSpPr>
        <p:spPr>
          <a:xfrm>
            <a:off x="6488430" y="25730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数字信号</a:t>
            </a:r>
            <a:endParaRPr lang="zh-CN" altLang="en-US" sz="2000"/>
          </a:p>
        </p:txBody>
      </p:sp>
      <p:sp>
        <p:nvSpPr>
          <p:cNvPr id="11" name="矩形 10"/>
          <p:cNvSpPr/>
          <p:nvPr/>
        </p:nvSpPr>
        <p:spPr>
          <a:xfrm>
            <a:off x="8230870" y="25730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模拟信号</a:t>
            </a:r>
            <a:endParaRPr lang="zh-CN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6488430" y="40716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字符信息</a:t>
            </a:r>
            <a:endParaRPr lang="zh-CN" altLang="en-US" sz="2000"/>
          </a:p>
        </p:txBody>
      </p:sp>
      <p:sp>
        <p:nvSpPr>
          <p:cNvPr id="13" name="矩形 12"/>
          <p:cNvSpPr/>
          <p:nvPr/>
        </p:nvSpPr>
        <p:spPr>
          <a:xfrm>
            <a:off x="8230870" y="4071620"/>
            <a:ext cx="1286510" cy="944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字符串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2514600" y="167195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生活中的盒子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6969760" y="1671955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程序中的</a:t>
            </a:r>
            <a:r>
              <a:rPr lang="en-US" altLang="zh-CN" sz="2400"/>
              <a:t>“</a:t>
            </a:r>
            <a:r>
              <a:rPr lang="zh-CN" altLang="en-US" sz="2400"/>
              <a:t>盒子</a:t>
            </a:r>
            <a:r>
              <a:rPr lang="en-US" altLang="zh-CN" sz="2400"/>
              <a:t>”</a:t>
            </a:r>
            <a:endParaRPr lang="en-US" altLang="zh-CN" sz="2400"/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音频变化过程</a:t>
            </a:r>
            <a:endParaRPr lang="zh-CN" altLang="en-US" sz="2800" b="1">
              <a:latin typeface="+mn-ea"/>
            </a:endParaRPr>
          </a:p>
        </p:txBody>
      </p:sp>
      <p:pic>
        <p:nvPicPr>
          <p:cNvPr id="8" name="图片 7" descr="66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35" y="1137920"/>
            <a:ext cx="7320280" cy="49764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1520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for</a:t>
            </a:r>
            <a:r>
              <a:rPr lang="zh-CN" altLang="zh-CN" sz="2800" b="1">
                <a:latin typeface="+mn-ea"/>
              </a:rPr>
              <a:t>循环总结</a:t>
            </a:r>
            <a:endParaRPr lang="zh-CN" altLang="zh-CN" sz="2800" b="1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3250" y="1268095"/>
            <a:ext cx="819277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使用场景：用于需要重复执行的程序段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步骤一：找出需要循环的最小循环单元，放入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循环执行部分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步骤二：在最小的循环单元中，把需要不断变化的数值替换成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循环中的变量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步骤三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循环的起始点和步距</a:t>
            </a:r>
            <a:endParaRPr lang="zh-CN" altLang="en-US" sz="2400"/>
          </a:p>
          <a:p>
            <a:r>
              <a:rPr lang="zh-CN" altLang="en-US" sz="2400"/>
              <a:t>            </a:t>
            </a:r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785" y="208280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电路基础</a:t>
            </a:r>
            <a:r>
              <a:rPr lang="zh-CN" altLang="en-US" sz="2800"/>
              <a:t>：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3121660" y="4995545"/>
            <a:ext cx="8825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、了解电路的组成、学会看懂电路原理图。</a:t>
            </a:r>
            <a:endParaRPr lang="en-US" altLang="zh-CN" sz="2400"/>
          </a:p>
          <a:p>
            <a:r>
              <a:rPr lang="en-US" altLang="zh-CN" sz="2400"/>
              <a:t>2</a:t>
            </a:r>
            <a:r>
              <a:rPr lang="zh-CN" altLang="en-US" sz="2400"/>
              <a:t>、理解电路的三种状态：通路、开路、</a:t>
            </a:r>
            <a:r>
              <a:rPr lang="zh-CN" altLang="en-US" sz="2400">
                <a:solidFill>
                  <a:srgbClr val="FF0000"/>
                </a:solidFill>
              </a:rPr>
              <a:t>短路</a:t>
            </a:r>
            <a:r>
              <a:rPr lang="zh-CN" altLang="en-US" sz="2400"/>
              <a:t>。</a:t>
            </a:r>
            <a:endParaRPr lang="zh-CN" altLang="en-US" sz="2400"/>
          </a:p>
          <a:p>
            <a:r>
              <a:rPr lang="en-US" altLang="zh-CN" sz="2400"/>
              <a:t>3</a:t>
            </a:r>
            <a:r>
              <a:rPr lang="zh-CN" altLang="en-US" sz="2400"/>
              <a:t>、了解两种电路连接形式：串联电路与并联电路。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 descr="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958215"/>
            <a:ext cx="5643245" cy="3761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</a:rPr>
              <a:t>按键传感器的原理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125855"/>
            <a:ext cx="3037840" cy="2533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4233545"/>
            <a:ext cx="3078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+mn-ea"/>
                <a:cs typeface="+mn-ea"/>
              </a:rPr>
              <a:t>VCC ------  5V</a:t>
            </a:r>
            <a:endParaRPr lang="en-US" altLang="zh-CN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GND ------  GND</a:t>
            </a:r>
            <a:endParaRPr lang="en-US" altLang="zh-CN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OUT ------ </a:t>
            </a:r>
            <a:r>
              <a:rPr lang="zh-CN" altLang="en-US" sz="2400">
                <a:latin typeface="+mn-ea"/>
                <a:cs typeface="+mn-ea"/>
              </a:rPr>
              <a:t>信号端口</a:t>
            </a:r>
            <a:endParaRPr lang="zh-CN" altLang="en-US" sz="2400">
              <a:latin typeface="+mn-ea"/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85" y="1125855"/>
            <a:ext cx="6284595" cy="5220970"/>
          </a:xfrm>
          <a:prstGeom prst="rect">
            <a:avLst/>
          </a:prstGeom>
        </p:spPr>
      </p:pic>
      <p:pic>
        <p:nvPicPr>
          <p:cNvPr id="11" name="图片 10" descr="按键传感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385" y="1125855"/>
            <a:ext cx="6142990" cy="43059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项目创作：电子骰子</a:t>
            </a:r>
            <a:endParaRPr lang="zh-CN" altLang="en-US" sz="2800" b="1">
              <a:latin typeface="+mn-ea"/>
            </a:endParaRPr>
          </a:p>
        </p:txBody>
      </p:sp>
      <p:sp>
        <p:nvSpPr>
          <p:cNvPr id="7169" name="TextBox 2"/>
          <p:cNvSpPr txBox="1"/>
          <p:nvPr/>
        </p:nvSpPr>
        <p:spPr>
          <a:xfrm>
            <a:off x="1293495" y="4995545"/>
            <a:ext cx="9605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+mn-ea"/>
              <a:cs typeface="+mn-ea"/>
            </a:endParaRPr>
          </a:p>
        </p:txBody>
      </p:sp>
      <p:sp>
        <p:nvSpPr>
          <p:cNvPr id="6" name="流程图: 终止 5"/>
          <p:cNvSpPr/>
          <p:nvPr/>
        </p:nvSpPr>
        <p:spPr>
          <a:xfrm>
            <a:off x="2753360" y="1240155"/>
            <a:ext cx="1742440" cy="43180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开始</a:t>
            </a:r>
            <a:endParaRPr lang="zh-CN" altLang="en-US" sz="2400"/>
          </a:p>
        </p:txBody>
      </p:sp>
      <p:sp>
        <p:nvSpPr>
          <p:cNvPr id="10" name="流程图: 可选过程 9"/>
          <p:cNvSpPr/>
          <p:nvPr/>
        </p:nvSpPr>
        <p:spPr>
          <a:xfrm>
            <a:off x="2558415" y="2410460"/>
            <a:ext cx="2112010" cy="9944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掷骰子</a:t>
            </a:r>
            <a:endParaRPr lang="zh-CN" altLang="en-US" sz="2400"/>
          </a:p>
        </p:txBody>
      </p:sp>
      <p:sp>
        <p:nvSpPr>
          <p:cNvPr id="12" name="流程图: 可选过程 11"/>
          <p:cNvSpPr/>
          <p:nvPr/>
        </p:nvSpPr>
        <p:spPr>
          <a:xfrm>
            <a:off x="2579370" y="4090035"/>
            <a:ext cx="2091055" cy="905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显示结果</a:t>
            </a:r>
            <a:endParaRPr lang="zh-CN" altLang="en-US" sz="2400"/>
          </a:p>
        </p:txBody>
      </p:sp>
      <p:pic>
        <p:nvPicPr>
          <p:cNvPr id="7174" name="图片 4" descr="QQ截图201409111510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65" y="1836420"/>
            <a:ext cx="1811020" cy="173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5" descr="2e37f5b096e84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465" y="3792220"/>
            <a:ext cx="1811020" cy="1887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流程图: 终止 4"/>
          <p:cNvSpPr/>
          <p:nvPr/>
        </p:nvSpPr>
        <p:spPr>
          <a:xfrm>
            <a:off x="2788920" y="5680075"/>
            <a:ext cx="1742440" cy="43180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结束</a:t>
            </a:r>
            <a:endParaRPr lang="zh-CN" altLang="en-US" sz="2400"/>
          </a:p>
        </p:txBody>
      </p:sp>
      <p:sp>
        <p:nvSpPr>
          <p:cNvPr id="7" name="下箭头 6"/>
          <p:cNvSpPr/>
          <p:nvPr/>
        </p:nvSpPr>
        <p:spPr>
          <a:xfrm>
            <a:off x="3458210" y="1883410"/>
            <a:ext cx="334010" cy="3549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3458210" y="5154295"/>
            <a:ext cx="334010" cy="3549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3447415" y="3569970"/>
            <a:ext cx="334010" cy="35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燕尾形箭头 18"/>
          <p:cNvSpPr/>
          <p:nvPr/>
        </p:nvSpPr>
        <p:spPr>
          <a:xfrm>
            <a:off x="5229860" y="2664460"/>
            <a:ext cx="979170" cy="4857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/>
        </p:nvSpPr>
        <p:spPr>
          <a:xfrm>
            <a:off x="5229860" y="4299585"/>
            <a:ext cx="979170" cy="4857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9" grpId="0" bldLvl="0" animBg="1"/>
      <p:bldP spid="12" grpId="0" bldLvl="0" animBg="1"/>
      <p:bldP spid="8" grpId="0" bldLvl="0" animBg="1"/>
      <p:bldP spid="5" grpId="0" bldLvl="0" animBg="1"/>
      <p:bldP spid="19" grpId="0" bldLvl="0" animBg="1"/>
      <p:bldP spid="2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250" y="23812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+mn-ea"/>
              </a:rPr>
              <a:t>课程整体规划：</a:t>
            </a:r>
            <a:endParaRPr lang="zh-CN" sz="2800" b="1">
              <a:latin typeface="+mn-ea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-11294" y="2820867"/>
            <a:ext cx="12196914" cy="4816045"/>
            <a:chOff x="6653" y="2737682"/>
            <a:chExt cx="12196914" cy="4816045"/>
          </a:xfrm>
        </p:grpSpPr>
        <p:sp>
          <p:nvSpPr>
            <p:cNvPr id="9" name="Freeform 4"/>
            <p:cNvSpPr/>
            <p:nvPr/>
          </p:nvSpPr>
          <p:spPr>
            <a:xfrm>
              <a:off x="244674" y="5633279"/>
              <a:ext cx="2015970" cy="1920448"/>
            </a:xfrm>
            <a:custGeom>
              <a:avLst/>
              <a:gdLst>
                <a:gd name="connsiteX0" fmla="*/ 0 w 1493792"/>
                <a:gd name="connsiteY0" fmla="*/ 0 h 1309396"/>
                <a:gd name="connsiteX1" fmla="*/ 1493792 w 1493792"/>
                <a:gd name="connsiteY1" fmla="*/ 0 h 1309396"/>
                <a:gd name="connsiteX2" fmla="*/ 1493792 w 1493792"/>
                <a:gd name="connsiteY2" fmla="*/ 1309396 h 1309396"/>
                <a:gd name="connsiteX3" fmla="*/ 0 w 1493792"/>
                <a:gd name="connsiteY3" fmla="*/ 1309396 h 1309396"/>
                <a:gd name="connsiteX4" fmla="*/ 0 w 1493792"/>
                <a:gd name="connsiteY4" fmla="*/ 0 h 130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792" h="1309396">
                  <a:moveTo>
                    <a:pt x="0" y="0"/>
                  </a:moveTo>
                  <a:lnTo>
                    <a:pt x="1493792" y="0"/>
                  </a:lnTo>
                  <a:lnTo>
                    <a:pt x="1493792" y="1309396"/>
                  </a:lnTo>
                  <a:lnTo>
                    <a:pt x="0" y="130939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1400" b="1" kern="12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zh-CN" sz="1400" b="1" kern="1200" dirty="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rPr>
                <a:t>四</a:t>
              </a:r>
              <a:r>
                <a:rPr lang="en-US" altLang="zh-CN" sz="1400" b="1" kern="1200" dirty="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rPr>
                <a:t>~</a:t>
              </a:r>
              <a:r>
                <a:rPr lang="zh-CN" altLang="en-US" sz="1400" b="1" kern="1200" dirty="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rPr>
                <a:t>五</a:t>
              </a:r>
              <a:r>
                <a:rPr lang="zh-CN" altLang="zh-CN" sz="1400" b="1" kern="1200" dirty="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rPr>
                <a:t>年级</a:t>
              </a:r>
              <a:endParaRPr lang="zh-CN" altLang="zh-CN" sz="1400" b="1" kern="1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grpSp>
          <p:nvGrpSpPr>
            <p:cNvPr id="12" name="Group 5"/>
            <p:cNvGrpSpPr/>
            <p:nvPr/>
          </p:nvGrpSpPr>
          <p:grpSpPr>
            <a:xfrm>
              <a:off x="6653" y="2737682"/>
              <a:ext cx="12196914" cy="4152402"/>
              <a:chOff x="6653" y="2737682"/>
              <a:chExt cx="12196914" cy="4152402"/>
            </a:xfrm>
          </p:grpSpPr>
          <p:grpSp>
            <p:nvGrpSpPr>
              <p:cNvPr id="13" name="Group 6"/>
              <p:cNvGrpSpPr/>
              <p:nvPr/>
            </p:nvGrpSpPr>
            <p:grpSpPr>
              <a:xfrm>
                <a:off x="2550695" y="2737682"/>
                <a:ext cx="9652872" cy="4152402"/>
                <a:chOff x="2206785" y="2705598"/>
                <a:chExt cx="7795743" cy="4152402"/>
              </a:xfrm>
            </p:grpSpPr>
            <p:grpSp>
              <p:nvGrpSpPr>
                <p:cNvPr id="14" name="Group 10"/>
                <p:cNvGrpSpPr/>
                <p:nvPr/>
              </p:nvGrpSpPr>
              <p:grpSpPr>
                <a:xfrm>
                  <a:off x="2206785" y="2705598"/>
                  <a:ext cx="7795743" cy="4152402"/>
                  <a:chOff x="891983" y="1060511"/>
                  <a:chExt cx="7152579" cy="2831183"/>
                </a:xfrm>
              </p:grpSpPr>
              <p:sp>
                <p:nvSpPr>
                  <p:cNvPr id="29" name="L-Shape 28"/>
                  <p:cNvSpPr/>
                  <p:nvPr/>
                </p:nvSpPr>
                <p:spPr>
                  <a:xfrm rot="5400000">
                    <a:off x="1222103" y="2087926"/>
                    <a:ext cx="994371" cy="1654611"/>
                  </a:xfrm>
                  <a:prstGeom prst="corner">
                    <a:avLst>
                      <a:gd name="adj1" fmla="val 16120"/>
                      <a:gd name="adj2" fmla="val 1611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1056118" y="2582298"/>
                    <a:ext cx="1493792" cy="1309396"/>
                  </a:xfrm>
                  <a:custGeom>
                    <a:avLst/>
                    <a:gdLst>
                      <a:gd name="connsiteX0" fmla="*/ 0 w 1493792"/>
                      <a:gd name="connsiteY0" fmla="*/ 0 h 1309396"/>
                      <a:gd name="connsiteX1" fmla="*/ 1493792 w 1493792"/>
                      <a:gd name="connsiteY1" fmla="*/ 0 h 1309396"/>
                      <a:gd name="connsiteX2" fmla="*/ 1493792 w 1493792"/>
                      <a:gd name="connsiteY2" fmla="*/ 1309396 h 1309396"/>
                      <a:gd name="connsiteX3" fmla="*/ 0 w 1493792"/>
                      <a:gd name="connsiteY3" fmla="*/ 1309396 h 1309396"/>
                      <a:gd name="connsiteX4" fmla="*/ 0 w 1493792"/>
                      <a:gd name="connsiteY4" fmla="*/ 0 h 1309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3792" h="1309396">
                        <a:moveTo>
                          <a:pt x="0" y="0"/>
                        </a:moveTo>
                        <a:lnTo>
                          <a:pt x="1493792" y="0"/>
                        </a:lnTo>
                        <a:lnTo>
                          <a:pt x="1493792" y="1309396"/>
                        </a:lnTo>
                        <a:lnTo>
                          <a:pt x="0" y="13093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5720" tIns="45720" rIns="45720" bIns="45720" numCol="1" spcCol="1270" anchor="t" anchorCtr="0">
                    <a:noAutofit/>
                  </a:bodyPr>
                  <a:lstStyle/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id-ID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五</a:t>
                    </a:r>
                    <a:r>
                      <a:rPr lang="en-US" altLang="zh-CN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-</a:t>
                    </a: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六年级</a:t>
                    </a:r>
                    <a:endParaRPr lang="zh-CN" alt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1" name="Isosceles Triangle 30"/>
                  <p:cNvSpPr/>
                  <p:nvPr/>
                </p:nvSpPr>
                <p:spPr>
                  <a:xfrm>
                    <a:off x="2268063" y="1966112"/>
                    <a:ext cx="281847" cy="28184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2" name="L-Shape 31"/>
                  <p:cNvSpPr/>
                  <p:nvPr/>
                </p:nvSpPr>
                <p:spPr>
                  <a:xfrm rot="5400000">
                    <a:off x="3050797" y="1635414"/>
                    <a:ext cx="994371" cy="1654611"/>
                  </a:xfrm>
                  <a:prstGeom prst="corner">
                    <a:avLst>
                      <a:gd name="adj1" fmla="val 16120"/>
                      <a:gd name="adj2" fmla="val 1611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2928967" y="2129786"/>
                    <a:ext cx="1493792" cy="1309396"/>
                  </a:xfrm>
                  <a:custGeom>
                    <a:avLst/>
                    <a:gdLst>
                      <a:gd name="connsiteX0" fmla="*/ 0 w 1493792"/>
                      <a:gd name="connsiteY0" fmla="*/ 0 h 1309396"/>
                      <a:gd name="connsiteX1" fmla="*/ 1493792 w 1493792"/>
                      <a:gd name="connsiteY1" fmla="*/ 0 h 1309396"/>
                      <a:gd name="connsiteX2" fmla="*/ 1493792 w 1493792"/>
                      <a:gd name="connsiteY2" fmla="*/ 1309396 h 1309396"/>
                      <a:gd name="connsiteX3" fmla="*/ 0 w 1493792"/>
                      <a:gd name="connsiteY3" fmla="*/ 1309396 h 1309396"/>
                      <a:gd name="connsiteX4" fmla="*/ 0 w 1493792"/>
                      <a:gd name="connsiteY4" fmla="*/ 0 h 1309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3792" h="1309396">
                        <a:moveTo>
                          <a:pt x="0" y="0"/>
                        </a:moveTo>
                        <a:lnTo>
                          <a:pt x="1493792" y="0"/>
                        </a:lnTo>
                        <a:lnTo>
                          <a:pt x="1493792" y="1309396"/>
                        </a:lnTo>
                        <a:lnTo>
                          <a:pt x="0" y="13093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5720" tIns="45720" rIns="45720" bIns="45720" numCol="1" spcCol="1270" anchor="t" anchorCtr="0">
                    <a:noAutofit/>
                  </a:bodyPr>
                  <a:lstStyle/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id-ID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六</a:t>
                    </a:r>
                    <a:r>
                      <a:rPr lang="en-US" altLang="zh-CN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-</a:t>
                    </a: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七年级</a:t>
                    </a:r>
                    <a:endParaRPr lang="zh-CN" alt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4" name="Isosceles Triangle 33"/>
                  <p:cNvSpPr/>
                  <p:nvPr/>
                </p:nvSpPr>
                <p:spPr>
                  <a:xfrm>
                    <a:off x="4096757" y="1513600"/>
                    <a:ext cx="281847" cy="28184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5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solidFill>
                        <a:srgbClr val="FF0000"/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5" name="L-Shape 34"/>
                  <p:cNvSpPr/>
                  <p:nvPr/>
                </p:nvSpPr>
                <p:spPr>
                  <a:xfrm rot="5400000">
                    <a:off x="4879491" y="1182902"/>
                    <a:ext cx="994371" cy="1654611"/>
                  </a:xfrm>
                  <a:prstGeom prst="corner">
                    <a:avLst>
                      <a:gd name="adj1" fmla="val 16120"/>
                      <a:gd name="adj2" fmla="val 1611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6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6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4713506" y="1803264"/>
                    <a:ext cx="1493792" cy="1309396"/>
                  </a:xfrm>
                  <a:custGeom>
                    <a:avLst/>
                    <a:gdLst>
                      <a:gd name="connsiteX0" fmla="*/ 0 w 1493792"/>
                      <a:gd name="connsiteY0" fmla="*/ 0 h 1309396"/>
                      <a:gd name="connsiteX1" fmla="*/ 1493792 w 1493792"/>
                      <a:gd name="connsiteY1" fmla="*/ 0 h 1309396"/>
                      <a:gd name="connsiteX2" fmla="*/ 1493792 w 1493792"/>
                      <a:gd name="connsiteY2" fmla="*/ 1309396 h 1309396"/>
                      <a:gd name="connsiteX3" fmla="*/ 0 w 1493792"/>
                      <a:gd name="connsiteY3" fmla="*/ 1309396 h 1309396"/>
                      <a:gd name="connsiteX4" fmla="*/ 0 w 1493792"/>
                      <a:gd name="connsiteY4" fmla="*/ 0 h 1309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3792" h="1309396">
                        <a:moveTo>
                          <a:pt x="0" y="0"/>
                        </a:moveTo>
                        <a:lnTo>
                          <a:pt x="1493792" y="0"/>
                        </a:lnTo>
                        <a:lnTo>
                          <a:pt x="1493792" y="1309396"/>
                        </a:lnTo>
                        <a:lnTo>
                          <a:pt x="0" y="13093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5720" tIns="45720" rIns="45720" bIns="45720" numCol="1" spcCol="1270" anchor="t" anchorCtr="0">
                    <a:noAutofit/>
                  </a:bodyPr>
                  <a:lstStyle/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六</a:t>
                    </a:r>
                    <a:r>
                      <a:rPr lang="en-US" altLang="zh-CN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--</a:t>
                    </a: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七年级</a:t>
                    </a:r>
                    <a:endParaRPr lang="zh-CN" alt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7" name="Isosceles Triangle 36"/>
                  <p:cNvSpPr/>
                  <p:nvPr/>
                </p:nvSpPr>
                <p:spPr>
                  <a:xfrm>
                    <a:off x="5925450" y="1061088"/>
                    <a:ext cx="281847" cy="28184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8" name="L-Shape 37"/>
                  <p:cNvSpPr/>
                  <p:nvPr/>
                </p:nvSpPr>
                <p:spPr>
                  <a:xfrm rot="5400000">
                    <a:off x="6720071" y="730391"/>
                    <a:ext cx="994371" cy="1654611"/>
                  </a:xfrm>
                  <a:prstGeom prst="corner">
                    <a:avLst>
                      <a:gd name="adj1" fmla="val 16120"/>
                      <a:gd name="adj2" fmla="val 1611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6542199" y="1224762"/>
                    <a:ext cx="1493792" cy="1309396"/>
                  </a:xfrm>
                  <a:custGeom>
                    <a:avLst/>
                    <a:gdLst>
                      <a:gd name="connsiteX0" fmla="*/ 0 w 1493792"/>
                      <a:gd name="connsiteY0" fmla="*/ 0 h 1309396"/>
                      <a:gd name="connsiteX1" fmla="*/ 1493792 w 1493792"/>
                      <a:gd name="connsiteY1" fmla="*/ 0 h 1309396"/>
                      <a:gd name="connsiteX2" fmla="*/ 1493792 w 1493792"/>
                      <a:gd name="connsiteY2" fmla="*/ 1309396 h 1309396"/>
                      <a:gd name="connsiteX3" fmla="*/ 0 w 1493792"/>
                      <a:gd name="connsiteY3" fmla="*/ 1309396 h 1309396"/>
                      <a:gd name="connsiteX4" fmla="*/ 0 w 1493792"/>
                      <a:gd name="connsiteY4" fmla="*/ 0 h 1309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3792" h="1309396">
                        <a:moveTo>
                          <a:pt x="0" y="0"/>
                        </a:moveTo>
                        <a:lnTo>
                          <a:pt x="1493792" y="0"/>
                        </a:lnTo>
                        <a:lnTo>
                          <a:pt x="1493792" y="1309396"/>
                        </a:lnTo>
                        <a:lnTo>
                          <a:pt x="0" y="13093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5720" tIns="45720" rIns="45720" bIns="45720" numCol="1" spcCol="1270" anchor="t" anchorCtr="0">
                    <a:noAutofit/>
                  </a:bodyPr>
                  <a:lstStyle/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id-ID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  <a:p>
                    <a:pPr lvl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七</a:t>
                    </a:r>
                    <a:r>
                      <a:rPr lang="en-US" altLang="zh-CN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-</a:t>
                    </a:r>
                    <a:r>
                      <a:rPr lang="zh-CN" altLang="en-US" sz="14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Agency FB" panose="020B0503020202020204" pitchFamily="34" charset="0"/>
                        <a:ea typeface="造字工房悦黑体验版纤细体" pitchFamily="50" charset="-122"/>
                        <a:sym typeface="Agency FB" panose="020B0503020202020204" pitchFamily="34" charset="0"/>
                      </a:rPr>
                      <a:t>九年级</a:t>
                    </a:r>
                    <a:endParaRPr lang="zh-CN" altLang="en-US" sz="1400" b="1" kern="1200" dirty="0" smtClean="0">
                      <a:solidFill>
                        <a:schemeClr val="bg1">
                          <a:lumMod val="65000"/>
                        </a:schemeClr>
                      </a:solidFill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15" name="Freeform 26"/>
                <p:cNvSpPr/>
                <p:nvPr/>
              </p:nvSpPr>
              <p:spPr bwMode="auto">
                <a:xfrm>
                  <a:off x="8963128" y="3148580"/>
                  <a:ext cx="432000" cy="432000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Agency FB" panose="020B0503020202020204" pitchFamily="34" charset="0"/>
                    <a:ea typeface="造字工房悦黑体验版纤细体" pitchFamily="50" charset="-122"/>
                    <a:sym typeface="Agency FB" panose="020B0503020202020204" pitchFamily="34" charset="0"/>
                  </a:endParaRPr>
                </a:p>
              </p:txBody>
            </p:sp>
            <p:grpSp>
              <p:nvGrpSpPr>
                <p:cNvPr id="17" name="Group 12"/>
                <p:cNvGrpSpPr/>
                <p:nvPr/>
              </p:nvGrpSpPr>
              <p:grpSpPr>
                <a:xfrm>
                  <a:off x="6969998" y="3831631"/>
                  <a:ext cx="432000" cy="432000"/>
                  <a:chOff x="3526798" y="4057329"/>
                  <a:chExt cx="284519" cy="359394"/>
                </a:xfrm>
                <a:solidFill>
                  <a:schemeClr val="accent6"/>
                </a:solidFill>
              </p:grpSpPr>
              <p:sp>
                <p:nvSpPr>
                  <p:cNvPr id="26" name="Freeform 107"/>
                  <p:cNvSpPr/>
                  <p:nvPr/>
                </p:nvSpPr>
                <p:spPr bwMode="auto">
                  <a:xfrm>
                    <a:off x="3561739" y="4092269"/>
                    <a:ext cx="214637" cy="289511"/>
                  </a:xfrm>
                  <a:custGeom>
                    <a:avLst/>
                    <a:gdLst>
                      <a:gd name="T0" fmla="*/ 0 w 86"/>
                      <a:gd name="T1" fmla="*/ 10 h 116"/>
                      <a:gd name="T2" fmla="*/ 76 w 86"/>
                      <a:gd name="T3" fmla="*/ 10 h 116"/>
                      <a:gd name="T4" fmla="*/ 76 w 86"/>
                      <a:gd name="T5" fmla="*/ 116 h 116"/>
                      <a:gd name="T6" fmla="*/ 86 w 86"/>
                      <a:gd name="T7" fmla="*/ 116 h 116"/>
                      <a:gd name="T8" fmla="*/ 86 w 86"/>
                      <a:gd name="T9" fmla="*/ 0 h 116"/>
                      <a:gd name="T10" fmla="*/ 0 w 86"/>
                      <a:gd name="T11" fmla="*/ 0 h 116"/>
                      <a:gd name="T12" fmla="*/ 0 w 86"/>
                      <a:gd name="T13" fmla="*/ 10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" h="116">
                        <a:moveTo>
                          <a:pt x="0" y="10"/>
                        </a:moveTo>
                        <a:lnTo>
                          <a:pt x="76" y="10"/>
                        </a:lnTo>
                        <a:lnTo>
                          <a:pt x="76" y="116"/>
                        </a:lnTo>
                        <a:lnTo>
                          <a:pt x="86" y="116"/>
                        </a:lnTo>
                        <a:lnTo>
                          <a:pt x="86" y="0"/>
                        </a:lnTo>
                        <a:lnTo>
                          <a:pt x="0" y="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7" name="Freeform 108"/>
                  <p:cNvSpPr/>
                  <p:nvPr/>
                </p:nvSpPr>
                <p:spPr bwMode="auto">
                  <a:xfrm>
                    <a:off x="3599175" y="4057329"/>
                    <a:ext cx="212142" cy="284519"/>
                  </a:xfrm>
                  <a:custGeom>
                    <a:avLst/>
                    <a:gdLst>
                      <a:gd name="T0" fmla="*/ 0 w 85"/>
                      <a:gd name="T1" fmla="*/ 0 h 114"/>
                      <a:gd name="T2" fmla="*/ 0 w 85"/>
                      <a:gd name="T3" fmla="*/ 9 h 114"/>
                      <a:gd name="T4" fmla="*/ 76 w 85"/>
                      <a:gd name="T5" fmla="*/ 9 h 114"/>
                      <a:gd name="T6" fmla="*/ 76 w 85"/>
                      <a:gd name="T7" fmla="*/ 114 h 114"/>
                      <a:gd name="T8" fmla="*/ 85 w 85"/>
                      <a:gd name="T9" fmla="*/ 114 h 114"/>
                      <a:gd name="T10" fmla="*/ 85 w 85"/>
                      <a:gd name="T11" fmla="*/ 0 h 114"/>
                      <a:gd name="T12" fmla="*/ 0 w 85"/>
                      <a:gd name="T13" fmla="*/ 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5" h="114">
                        <a:moveTo>
                          <a:pt x="0" y="0"/>
                        </a:moveTo>
                        <a:lnTo>
                          <a:pt x="0" y="9"/>
                        </a:lnTo>
                        <a:lnTo>
                          <a:pt x="76" y="9"/>
                        </a:lnTo>
                        <a:lnTo>
                          <a:pt x="76" y="114"/>
                        </a:lnTo>
                        <a:lnTo>
                          <a:pt x="85" y="114"/>
                        </a:lnTo>
                        <a:lnTo>
                          <a:pt x="8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8" name="Freeform 109"/>
                  <p:cNvSpPr/>
                  <p:nvPr/>
                </p:nvSpPr>
                <p:spPr bwMode="auto">
                  <a:xfrm>
                    <a:off x="3526798" y="4129707"/>
                    <a:ext cx="212142" cy="287016"/>
                  </a:xfrm>
                  <a:custGeom>
                    <a:avLst/>
                    <a:gdLst>
                      <a:gd name="T0" fmla="*/ 0 w 85"/>
                      <a:gd name="T1" fmla="*/ 0 h 115"/>
                      <a:gd name="T2" fmla="*/ 0 w 85"/>
                      <a:gd name="T3" fmla="*/ 115 h 115"/>
                      <a:gd name="T4" fmla="*/ 85 w 85"/>
                      <a:gd name="T5" fmla="*/ 115 h 115"/>
                      <a:gd name="T6" fmla="*/ 85 w 85"/>
                      <a:gd name="T7" fmla="*/ 105 h 115"/>
                      <a:gd name="T8" fmla="*/ 85 w 85"/>
                      <a:gd name="T9" fmla="*/ 0 h 115"/>
                      <a:gd name="T10" fmla="*/ 10 w 85"/>
                      <a:gd name="T11" fmla="*/ 0 h 115"/>
                      <a:gd name="T12" fmla="*/ 0 w 85"/>
                      <a:gd name="T13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5" h="115">
                        <a:moveTo>
                          <a:pt x="0" y="0"/>
                        </a:moveTo>
                        <a:lnTo>
                          <a:pt x="0" y="115"/>
                        </a:lnTo>
                        <a:lnTo>
                          <a:pt x="85" y="115"/>
                        </a:lnTo>
                        <a:lnTo>
                          <a:pt x="85" y="105"/>
                        </a:lnTo>
                        <a:lnTo>
                          <a:pt x="85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18" name="Group 13"/>
                <p:cNvGrpSpPr/>
                <p:nvPr/>
              </p:nvGrpSpPr>
              <p:grpSpPr>
                <a:xfrm>
                  <a:off x="2983736" y="5169195"/>
                  <a:ext cx="432000" cy="432000"/>
                  <a:chOff x="4669866" y="3800264"/>
                  <a:chExt cx="279527" cy="416797"/>
                </a:xfrm>
                <a:solidFill>
                  <a:schemeClr val="accent2"/>
                </a:solidFill>
              </p:grpSpPr>
              <p:sp>
                <p:nvSpPr>
                  <p:cNvPr id="22" name="Freeform 141"/>
                  <p:cNvSpPr>
                    <a:spLocks noEditPoints="1"/>
                  </p:cNvSpPr>
                  <p:nvPr/>
                </p:nvSpPr>
                <p:spPr bwMode="auto">
                  <a:xfrm>
                    <a:off x="4669866" y="3800264"/>
                    <a:ext cx="279527" cy="316965"/>
                  </a:xfrm>
                  <a:custGeom>
                    <a:avLst/>
                    <a:gdLst>
                      <a:gd name="T0" fmla="*/ 84 w 84"/>
                      <a:gd name="T1" fmla="*/ 42 h 95"/>
                      <a:gd name="T2" fmla="*/ 42 w 84"/>
                      <a:gd name="T3" fmla="*/ 0 h 95"/>
                      <a:gd name="T4" fmla="*/ 0 w 84"/>
                      <a:gd name="T5" fmla="*/ 42 h 95"/>
                      <a:gd name="T6" fmla="*/ 28 w 84"/>
                      <a:gd name="T7" fmla="*/ 81 h 95"/>
                      <a:gd name="T8" fmla="*/ 25 w 84"/>
                      <a:gd name="T9" fmla="*/ 81 h 95"/>
                      <a:gd name="T10" fmla="*/ 25 w 84"/>
                      <a:gd name="T11" fmla="*/ 95 h 95"/>
                      <a:gd name="T12" fmla="*/ 60 w 84"/>
                      <a:gd name="T13" fmla="*/ 95 h 95"/>
                      <a:gd name="T14" fmla="*/ 60 w 84"/>
                      <a:gd name="T15" fmla="*/ 81 h 95"/>
                      <a:gd name="T16" fmla="*/ 57 w 84"/>
                      <a:gd name="T17" fmla="*/ 81 h 95"/>
                      <a:gd name="T18" fmla="*/ 84 w 84"/>
                      <a:gd name="T19" fmla="*/ 42 h 95"/>
                      <a:gd name="T20" fmla="*/ 42 w 84"/>
                      <a:gd name="T21" fmla="*/ 77 h 95"/>
                      <a:gd name="T22" fmla="*/ 7 w 84"/>
                      <a:gd name="T23" fmla="*/ 42 h 95"/>
                      <a:gd name="T24" fmla="*/ 42 w 84"/>
                      <a:gd name="T25" fmla="*/ 7 h 95"/>
                      <a:gd name="T26" fmla="*/ 77 w 84"/>
                      <a:gd name="T27" fmla="*/ 42 h 95"/>
                      <a:gd name="T28" fmla="*/ 42 w 84"/>
                      <a:gd name="T29" fmla="*/ 77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4" h="95">
                        <a:moveTo>
                          <a:pt x="84" y="42"/>
                        </a:moveTo>
                        <a:cubicBezTo>
                          <a:pt x="84" y="19"/>
                          <a:pt x="65" y="0"/>
                          <a:pt x="42" y="0"/>
                        </a:cubicBezTo>
                        <a:cubicBezTo>
                          <a:pt x="19" y="0"/>
                          <a:pt x="0" y="19"/>
                          <a:pt x="0" y="42"/>
                        </a:cubicBezTo>
                        <a:cubicBezTo>
                          <a:pt x="0" y="60"/>
                          <a:pt x="12" y="75"/>
                          <a:pt x="28" y="81"/>
                        </a:cubicBezTo>
                        <a:cubicBezTo>
                          <a:pt x="25" y="81"/>
                          <a:pt x="25" y="81"/>
                          <a:pt x="25" y="81"/>
                        </a:cubicBezTo>
                        <a:cubicBezTo>
                          <a:pt x="25" y="95"/>
                          <a:pt x="25" y="95"/>
                          <a:pt x="25" y="95"/>
                        </a:cubicBezTo>
                        <a:cubicBezTo>
                          <a:pt x="60" y="95"/>
                          <a:pt x="60" y="95"/>
                          <a:pt x="60" y="95"/>
                        </a:cubicBezTo>
                        <a:cubicBezTo>
                          <a:pt x="60" y="81"/>
                          <a:pt x="60" y="81"/>
                          <a:pt x="60" y="81"/>
                        </a:cubicBezTo>
                        <a:cubicBezTo>
                          <a:pt x="57" y="81"/>
                          <a:pt x="57" y="81"/>
                          <a:pt x="57" y="81"/>
                        </a:cubicBezTo>
                        <a:cubicBezTo>
                          <a:pt x="73" y="75"/>
                          <a:pt x="84" y="60"/>
                          <a:pt x="84" y="42"/>
                        </a:cubicBezTo>
                        <a:close/>
                        <a:moveTo>
                          <a:pt x="42" y="77"/>
                        </a:moveTo>
                        <a:cubicBezTo>
                          <a:pt x="23" y="77"/>
                          <a:pt x="7" y="61"/>
                          <a:pt x="7" y="42"/>
                        </a:cubicBezTo>
                        <a:cubicBezTo>
                          <a:pt x="7" y="23"/>
                          <a:pt x="23" y="7"/>
                          <a:pt x="42" y="7"/>
                        </a:cubicBezTo>
                        <a:cubicBezTo>
                          <a:pt x="62" y="7"/>
                          <a:pt x="77" y="23"/>
                          <a:pt x="77" y="42"/>
                        </a:cubicBezTo>
                        <a:cubicBezTo>
                          <a:pt x="77" y="61"/>
                          <a:pt x="62" y="77"/>
                          <a:pt x="42" y="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3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752226" y="4127210"/>
                    <a:ext cx="117302" cy="42429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4" name="Freeform 143"/>
                  <p:cNvSpPr/>
                  <p:nvPr/>
                </p:nvSpPr>
                <p:spPr bwMode="auto">
                  <a:xfrm>
                    <a:off x="4752226" y="4179623"/>
                    <a:ext cx="117302" cy="37438"/>
                  </a:xfrm>
                  <a:custGeom>
                    <a:avLst/>
                    <a:gdLst>
                      <a:gd name="T0" fmla="*/ 0 w 47"/>
                      <a:gd name="T1" fmla="*/ 9 h 15"/>
                      <a:gd name="T2" fmla="*/ 16 w 47"/>
                      <a:gd name="T3" fmla="*/ 9 h 15"/>
                      <a:gd name="T4" fmla="*/ 16 w 47"/>
                      <a:gd name="T5" fmla="*/ 15 h 15"/>
                      <a:gd name="T6" fmla="*/ 31 w 47"/>
                      <a:gd name="T7" fmla="*/ 15 h 15"/>
                      <a:gd name="T8" fmla="*/ 31 w 47"/>
                      <a:gd name="T9" fmla="*/ 9 h 15"/>
                      <a:gd name="T10" fmla="*/ 47 w 47"/>
                      <a:gd name="T11" fmla="*/ 9 h 15"/>
                      <a:gd name="T12" fmla="*/ 47 w 47"/>
                      <a:gd name="T13" fmla="*/ 0 h 15"/>
                      <a:gd name="T14" fmla="*/ 0 w 47"/>
                      <a:gd name="T15" fmla="*/ 0 h 15"/>
                      <a:gd name="T16" fmla="*/ 0 w 47"/>
                      <a:gd name="T17" fmla="*/ 9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" h="15">
                        <a:moveTo>
                          <a:pt x="0" y="9"/>
                        </a:moveTo>
                        <a:lnTo>
                          <a:pt x="16" y="9"/>
                        </a:lnTo>
                        <a:lnTo>
                          <a:pt x="16" y="15"/>
                        </a:lnTo>
                        <a:lnTo>
                          <a:pt x="31" y="15"/>
                        </a:lnTo>
                        <a:lnTo>
                          <a:pt x="31" y="9"/>
                        </a:lnTo>
                        <a:lnTo>
                          <a:pt x="47" y="9"/>
                        </a:lnTo>
                        <a:lnTo>
                          <a:pt x="47" y="0"/>
                        </a:lnTo>
                        <a:lnTo>
                          <a:pt x="0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5" name="Freeform 144"/>
                  <p:cNvSpPr>
                    <a:spLocks noEditPoints="1"/>
                  </p:cNvSpPr>
                  <p:nvPr/>
                </p:nvSpPr>
                <p:spPr bwMode="auto">
                  <a:xfrm>
                    <a:off x="4769697" y="3890112"/>
                    <a:ext cx="82362" cy="162227"/>
                  </a:xfrm>
                  <a:custGeom>
                    <a:avLst/>
                    <a:gdLst>
                      <a:gd name="T0" fmla="*/ 32 w 33"/>
                      <a:gd name="T1" fmla="*/ 3 h 65"/>
                      <a:gd name="T2" fmla="*/ 28 w 33"/>
                      <a:gd name="T3" fmla="*/ 0 h 65"/>
                      <a:gd name="T4" fmla="*/ 16 w 33"/>
                      <a:gd name="T5" fmla="*/ 5 h 65"/>
                      <a:gd name="T6" fmla="*/ 4 w 33"/>
                      <a:gd name="T7" fmla="*/ 0 h 65"/>
                      <a:gd name="T8" fmla="*/ 0 w 33"/>
                      <a:gd name="T9" fmla="*/ 3 h 65"/>
                      <a:gd name="T10" fmla="*/ 0 w 33"/>
                      <a:gd name="T11" fmla="*/ 3 h 65"/>
                      <a:gd name="T12" fmla="*/ 0 w 33"/>
                      <a:gd name="T13" fmla="*/ 3 h 65"/>
                      <a:gd name="T14" fmla="*/ 15 w 33"/>
                      <a:gd name="T15" fmla="*/ 65 h 65"/>
                      <a:gd name="T16" fmla="*/ 19 w 33"/>
                      <a:gd name="T17" fmla="*/ 65 h 65"/>
                      <a:gd name="T18" fmla="*/ 33 w 33"/>
                      <a:gd name="T19" fmla="*/ 3 h 65"/>
                      <a:gd name="T20" fmla="*/ 33 w 33"/>
                      <a:gd name="T21" fmla="*/ 3 h 65"/>
                      <a:gd name="T22" fmla="*/ 33 w 33"/>
                      <a:gd name="T23" fmla="*/ 3 h 65"/>
                      <a:gd name="T24" fmla="*/ 33 w 33"/>
                      <a:gd name="T25" fmla="*/ 3 h 65"/>
                      <a:gd name="T26" fmla="*/ 32 w 33"/>
                      <a:gd name="T27" fmla="*/ 3 h 65"/>
                      <a:gd name="T28" fmla="*/ 16 w 33"/>
                      <a:gd name="T29" fmla="*/ 57 h 65"/>
                      <a:gd name="T30" fmla="*/ 4 w 33"/>
                      <a:gd name="T31" fmla="*/ 4 h 65"/>
                      <a:gd name="T32" fmla="*/ 16 w 33"/>
                      <a:gd name="T33" fmla="*/ 8 h 65"/>
                      <a:gd name="T34" fmla="*/ 29 w 33"/>
                      <a:gd name="T35" fmla="*/ 4 h 65"/>
                      <a:gd name="T36" fmla="*/ 16 w 33"/>
                      <a:gd name="T37" fmla="*/ 5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3" h="65">
                        <a:moveTo>
                          <a:pt x="32" y="3"/>
                        </a:moveTo>
                        <a:lnTo>
                          <a:pt x="28" y="0"/>
                        </a:lnTo>
                        <a:lnTo>
                          <a:pt x="16" y="5"/>
                        </a:lnTo>
                        <a:lnTo>
                          <a:pt x="4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15" y="65"/>
                        </a:lnTo>
                        <a:lnTo>
                          <a:pt x="19" y="65"/>
                        </a:lnTo>
                        <a:lnTo>
                          <a:pt x="33" y="3"/>
                        </a:lnTo>
                        <a:lnTo>
                          <a:pt x="33" y="3"/>
                        </a:lnTo>
                        <a:lnTo>
                          <a:pt x="33" y="3"/>
                        </a:lnTo>
                        <a:lnTo>
                          <a:pt x="33" y="3"/>
                        </a:lnTo>
                        <a:lnTo>
                          <a:pt x="32" y="3"/>
                        </a:lnTo>
                        <a:close/>
                        <a:moveTo>
                          <a:pt x="16" y="57"/>
                        </a:moveTo>
                        <a:lnTo>
                          <a:pt x="4" y="4"/>
                        </a:lnTo>
                        <a:lnTo>
                          <a:pt x="16" y="8"/>
                        </a:lnTo>
                        <a:lnTo>
                          <a:pt x="29" y="4"/>
                        </a:lnTo>
                        <a:lnTo>
                          <a:pt x="16" y="5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40" name="Group 14"/>
                <p:cNvGrpSpPr/>
                <p:nvPr/>
              </p:nvGrpSpPr>
              <p:grpSpPr>
                <a:xfrm>
                  <a:off x="5023242" y="4499115"/>
                  <a:ext cx="432000" cy="432000"/>
                  <a:chOff x="3440113" y="1050925"/>
                  <a:chExt cx="390525" cy="333376"/>
                </a:xfrm>
                <a:solidFill>
                  <a:schemeClr val="accent4"/>
                </a:solidFill>
              </p:grpSpPr>
              <p:sp>
                <p:nvSpPr>
                  <p:cNvPr id="41" name="Freeform 8"/>
                  <p:cNvSpPr/>
                  <p:nvPr/>
                </p:nvSpPr>
                <p:spPr bwMode="auto">
                  <a:xfrm>
                    <a:off x="3563938" y="1244600"/>
                    <a:ext cx="69850" cy="71438"/>
                  </a:xfrm>
                  <a:custGeom>
                    <a:avLst/>
                    <a:gdLst>
                      <a:gd name="T0" fmla="*/ 44 w 44"/>
                      <a:gd name="T1" fmla="*/ 25 h 45"/>
                      <a:gd name="T2" fmla="*/ 19 w 44"/>
                      <a:gd name="T3" fmla="*/ 0 h 45"/>
                      <a:gd name="T4" fmla="*/ 19 w 44"/>
                      <a:gd name="T5" fmla="*/ 0 h 45"/>
                      <a:gd name="T6" fmla="*/ 0 w 44"/>
                      <a:gd name="T7" fmla="*/ 45 h 45"/>
                      <a:gd name="T8" fmla="*/ 44 w 44"/>
                      <a:gd name="T9" fmla="*/ 2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45">
                        <a:moveTo>
                          <a:pt x="44" y="25"/>
                        </a:moveTo>
                        <a:lnTo>
                          <a:pt x="19" y="0"/>
                        </a:lnTo>
                        <a:lnTo>
                          <a:pt x="19" y="0"/>
                        </a:lnTo>
                        <a:lnTo>
                          <a:pt x="0" y="45"/>
                        </a:lnTo>
                        <a:lnTo>
                          <a:pt x="44" y="25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42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3633788" y="1284288"/>
                    <a:ext cx="1588" cy="1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43" name="Freeform 10"/>
                  <p:cNvSpPr/>
                  <p:nvPr/>
                </p:nvSpPr>
                <p:spPr bwMode="auto">
                  <a:xfrm>
                    <a:off x="3605213" y="1074738"/>
                    <a:ext cx="176213" cy="176213"/>
                  </a:xfrm>
                  <a:custGeom>
                    <a:avLst/>
                    <a:gdLst>
                      <a:gd name="T0" fmla="*/ 101 w 111"/>
                      <a:gd name="T1" fmla="*/ 0 h 111"/>
                      <a:gd name="T2" fmla="*/ 0 w 111"/>
                      <a:gd name="T3" fmla="*/ 101 h 111"/>
                      <a:gd name="T4" fmla="*/ 10 w 111"/>
                      <a:gd name="T5" fmla="*/ 111 h 111"/>
                      <a:gd name="T6" fmla="*/ 111 w 111"/>
                      <a:gd name="T7" fmla="*/ 10 h 111"/>
                      <a:gd name="T8" fmla="*/ 101 w 111"/>
                      <a:gd name="T9" fmla="*/ 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111">
                        <a:moveTo>
                          <a:pt x="101" y="0"/>
                        </a:moveTo>
                        <a:lnTo>
                          <a:pt x="0" y="101"/>
                        </a:lnTo>
                        <a:lnTo>
                          <a:pt x="10" y="111"/>
                        </a:lnTo>
                        <a:lnTo>
                          <a:pt x="111" y="10"/>
                        </a:lnTo>
                        <a:lnTo>
                          <a:pt x="10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44" name="Freeform 11"/>
                  <p:cNvSpPr/>
                  <p:nvPr/>
                </p:nvSpPr>
                <p:spPr bwMode="auto">
                  <a:xfrm>
                    <a:off x="3629025" y="1098550"/>
                    <a:ext cx="177800" cy="177800"/>
                  </a:xfrm>
                  <a:custGeom>
                    <a:avLst/>
                    <a:gdLst>
                      <a:gd name="T0" fmla="*/ 0 w 112"/>
                      <a:gd name="T1" fmla="*/ 102 h 112"/>
                      <a:gd name="T2" fmla="*/ 10 w 112"/>
                      <a:gd name="T3" fmla="*/ 112 h 112"/>
                      <a:gd name="T4" fmla="*/ 112 w 112"/>
                      <a:gd name="T5" fmla="*/ 12 h 112"/>
                      <a:gd name="T6" fmla="*/ 102 w 112"/>
                      <a:gd name="T7" fmla="*/ 0 h 112"/>
                      <a:gd name="T8" fmla="*/ 0 w 112"/>
                      <a:gd name="T9" fmla="*/ 10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112">
                        <a:moveTo>
                          <a:pt x="0" y="102"/>
                        </a:moveTo>
                        <a:lnTo>
                          <a:pt x="10" y="112"/>
                        </a:lnTo>
                        <a:lnTo>
                          <a:pt x="112" y="12"/>
                        </a:lnTo>
                        <a:lnTo>
                          <a:pt x="102" y="0"/>
                        </a:lnTo>
                        <a:lnTo>
                          <a:pt x="0" y="10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45" name="Freeform 12"/>
                  <p:cNvSpPr/>
                  <p:nvPr/>
                </p:nvSpPr>
                <p:spPr bwMode="auto">
                  <a:xfrm>
                    <a:off x="3775075" y="1050925"/>
                    <a:ext cx="55563" cy="52388"/>
                  </a:xfrm>
                  <a:custGeom>
                    <a:avLst/>
                    <a:gdLst>
                      <a:gd name="T0" fmla="*/ 14 w 21"/>
                      <a:gd name="T1" fmla="*/ 6 h 20"/>
                      <a:gd name="T2" fmla="*/ 0 w 21"/>
                      <a:gd name="T3" fmla="*/ 6 h 20"/>
                      <a:gd name="T4" fmla="*/ 15 w 21"/>
                      <a:gd name="T5" fmla="*/ 20 h 20"/>
                      <a:gd name="T6" fmla="*/ 14 w 21"/>
                      <a:gd name="T7" fmla="*/ 6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0">
                        <a:moveTo>
                          <a:pt x="14" y="6"/>
                        </a:moveTo>
                        <a:cubicBezTo>
                          <a:pt x="8" y="0"/>
                          <a:pt x="0" y="6"/>
                          <a:pt x="0" y="6"/>
                        </a:cubicBezTo>
                        <a:cubicBezTo>
                          <a:pt x="15" y="20"/>
                          <a:pt x="15" y="20"/>
                          <a:pt x="15" y="20"/>
                        </a:cubicBezTo>
                        <a:cubicBezTo>
                          <a:pt x="15" y="20"/>
                          <a:pt x="21" y="14"/>
                          <a:pt x="14" y="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46" name="Freeform 13"/>
                  <p:cNvSpPr/>
                  <p:nvPr/>
                </p:nvSpPr>
                <p:spPr bwMode="auto">
                  <a:xfrm>
                    <a:off x="3440113" y="1058863"/>
                    <a:ext cx="327025" cy="325438"/>
                  </a:xfrm>
                  <a:custGeom>
                    <a:avLst/>
                    <a:gdLst>
                      <a:gd name="T0" fmla="*/ 182 w 206"/>
                      <a:gd name="T1" fmla="*/ 180 h 205"/>
                      <a:gd name="T2" fmla="*/ 25 w 206"/>
                      <a:gd name="T3" fmla="*/ 180 h 205"/>
                      <a:gd name="T4" fmla="*/ 25 w 206"/>
                      <a:gd name="T5" fmla="*/ 25 h 205"/>
                      <a:gd name="T6" fmla="*/ 172 w 206"/>
                      <a:gd name="T7" fmla="*/ 25 h 205"/>
                      <a:gd name="T8" fmla="*/ 198 w 206"/>
                      <a:gd name="T9" fmla="*/ 0 h 205"/>
                      <a:gd name="T10" fmla="*/ 0 w 206"/>
                      <a:gd name="T11" fmla="*/ 0 h 205"/>
                      <a:gd name="T12" fmla="*/ 0 w 206"/>
                      <a:gd name="T13" fmla="*/ 205 h 205"/>
                      <a:gd name="T14" fmla="*/ 206 w 206"/>
                      <a:gd name="T15" fmla="*/ 205 h 205"/>
                      <a:gd name="T16" fmla="*/ 206 w 206"/>
                      <a:gd name="T17" fmla="*/ 76 h 205"/>
                      <a:gd name="T18" fmla="*/ 182 w 206"/>
                      <a:gd name="T19" fmla="*/ 101 h 205"/>
                      <a:gd name="T20" fmla="*/ 182 w 206"/>
                      <a:gd name="T21" fmla="*/ 180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06" h="205">
                        <a:moveTo>
                          <a:pt x="182" y="180"/>
                        </a:moveTo>
                        <a:lnTo>
                          <a:pt x="25" y="180"/>
                        </a:lnTo>
                        <a:lnTo>
                          <a:pt x="25" y="25"/>
                        </a:lnTo>
                        <a:lnTo>
                          <a:pt x="172" y="25"/>
                        </a:lnTo>
                        <a:lnTo>
                          <a:pt x="198" y="0"/>
                        </a:lnTo>
                        <a:lnTo>
                          <a:pt x="0" y="0"/>
                        </a:lnTo>
                        <a:lnTo>
                          <a:pt x="0" y="205"/>
                        </a:lnTo>
                        <a:lnTo>
                          <a:pt x="206" y="205"/>
                        </a:lnTo>
                        <a:lnTo>
                          <a:pt x="206" y="76"/>
                        </a:lnTo>
                        <a:lnTo>
                          <a:pt x="182" y="101"/>
                        </a:lnTo>
                        <a:lnTo>
                          <a:pt x="182" y="1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>
                      <a:latin typeface="Agency FB" panose="020B0503020202020204" pitchFamily="34" charset="0"/>
                      <a:ea typeface="造字工房悦黑体验版纤细体" pitchFamily="50" charset="-122"/>
                      <a:sym typeface="Agency FB" panose="020B0503020202020204" pitchFamily="34" charset="0"/>
                    </a:endParaRPr>
                  </a:p>
                </p:txBody>
              </p:sp>
            </p:grpSp>
          </p:grpSp>
          <p:sp>
            <p:nvSpPr>
              <p:cNvPr id="47" name="L-Shape 7"/>
              <p:cNvSpPr/>
              <p:nvPr/>
            </p:nvSpPr>
            <p:spPr>
              <a:xfrm rot="5400000">
                <a:off x="393950" y="5005079"/>
                <a:ext cx="1458411" cy="22330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Isosceles Triangle 8"/>
              <p:cNvSpPr/>
              <p:nvPr/>
            </p:nvSpPr>
            <p:spPr>
              <a:xfrm>
                <a:off x="1880273" y="4729540"/>
                <a:ext cx="380371" cy="413376"/>
              </a:xfrm>
              <a:prstGeom prst="triangle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1048373" y="5952108"/>
                <a:ext cx="408571" cy="338947"/>
              </a:xfrm>
              <a:custGeom>
                <a:avLst/>
                <a:gdLst>
                  <a:gd name="T0" fmla="*/ 67 w 376"/>
                  <a:gd name="T1" fmla="*/ 3 h 401"/>
                  <a:gd name="T2" fmla="*/ 62 w 376"/>
                  <a:gd name="T3" fmla="*/ 3 h 401"/>
                  <a:gd name="T4" fmla="*/ 0 w 376"/>
                  <a:gd name="T5" fmla="*/ 159 h 401"/>
                  <a:gd name="T6" fmla="*/ 65 w 376"/>
                  <a:gd name="T7" fmla="*/ 223 h 401"/>
                  <a:gd name="T8" fmla="*/ 129 w 376"/>
                  <a:gd name="T9" fmla="*/ 159 h 401"/>
                  <a:gd name="T10" fmla="*/ 67 w 376"/>
                  <a:gd name="T11" fmla="*/ 3 h 401"/>
                  <a:gd name="T12" fmla="*/ 313 w 376"/>
                  <a:gd name="T13" fmla="*/ 3 h 401"/>
                  <a:gd name="T14" fmla="*/ 309 w 376"/>
                  <a:gd name="T15" fmla="*/ 3 h 401"/>
                  <a:gd name="T16" fmla="*/ 246 w 376"/>
                  <a:gd name="T17" fmla="*/ 159 h 401"/>
                  <a:gd name="T18" fmla="*/ 311 w 376"/>
                  <a:gd name="T19" fmla="*/ 223 h 401"/>
                  <a:gd name="T20" fmla="*/ 376 w 376"/>
                  <a:gd name="T21" fmla="*/ 159 h 401"/>
                  <a:gd name="T22" fmla="*/ 313 w 376"/>
                  <a:gd name="T23" fmla="*/ 3 h 401"/>
                  <a:gd name="T24" fmla="*/ 185 w 376"/>
                  <a:gd name="T25" fmla="*/ 180 h 401"/>
                  <a:gd name="T26" fmla="*/ 123 w 376"/>
                  <a:gd name="T27" fmla="*/ 337 h 401"/>
                  <a:gd name="T28" fmla="*/ 188 w 376"/>
                  <a:gd name="T29" fmla="*/ 401 h 401"/>
                  <a:gd name="T30" fmla="*/ 253 w 376"/>
                  <a:gd name="T31" fmla="*/ 337 h 401"/>
                  <a:gd name="T32" fmla="*/ 190 w 376"/>
                  <a:gd name="T33" fmla="*/ 180 h 401"/>
                  <a:gd name="T34" fmla="*/ 185 w 376"/>
                  <a:gd name="T35" fmla="*/ 18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401">
                    <a:moveTo>
                      <a:pt x="67" y="3"/>
                    </a:moveTo>
                    <a:cubicBezTo>
                      <a:pt x="67" y="0"/>
                      <a:pt x="62" y="0"/>
                      <a:pt x="62" y="3"/>
                    </a:cubicBezTo>
                    <a:cubicBezTo>
                      <a:pt x="52" y="85"/>
                      <a:pt x="0" y="102"/>
                      <a:pt x="0" y="159"/>
                    </a:cubicBezTo>
                    <a:cubicBezTo>
                      <a:pt x="0" y="195"/>
                      <a:pt x="29" y="223"/>
                      <a:pt x="65" y="223"/>
                    </a:cubicBezTo>
                    <a:cubicBezTo>
                      <a:pt x="100" y="223"/>
                      <a:pt x="129" y="195"/>
                      <a:pt x="129" y="159"/>
                    </a:cubicBezTo>
                    <a:cubicBezTo>
                      <a:pt x="129" y="102"/>
                      <a:pt x="77" y="85"/>
                      <a:pt x="67" y="3"/>
                    </a:cubicBezTo>
                    <a:close/>
                    <a:moveTo>
                      <a:pt x="313" y="3"/>
                    </a:moveTo>
                    <a:cubicBezTo>
                      <a:pt x="313" y="0"/>
                      <a:pt x="309" y="0"/>
                      <a:pt x="309" y="3"/>
                    </a:cubicBezTo>
                    <a:cubicBezTo>
                      <a:pt x="298" y="85"/>
                      <a:pt x="246" y="102"/>
                      <a:pt x="246" y="159"/>
                    </a:cubicBezTo>
                    <a:cubicBezTo>
                      <a:pt x="246" y="195"/>
                      <a:pt x="276" y="223"/>
                      <a:pt x="311" y="223"/>
                    </a:cubicBezTo>
                    <a:cubicBezTo>
                      <a:pt x="346" y="223"/>
                      <a:pt x="376" y="195"/>
                      <a:pt x="376" y="159"/>
                    </a:cubicBezTo>
                    <a:cubicBezTo>
                      <a:pt x="376" y="102"/>
                      <a:pt x="324" y="85"/>
                      <a:pt x="313" y="3"/>
                    </a:cubicBezTo>
                    <a:close/>
                    <a:moveTo>
                      <a:pt x="185" y="180"/>
                    </a:moveTo>
                    <a:cubicBezTo>
                      <a:pt x="175" y="263"/>
                      <a:pt x="123" y="280"/>
                      <a:pt x="123" y="337"/>
                    </a:cubicBezTo>
                    <a:cubicBezTo>
                      <a:pt x="123" y="372"/>
                      <a:pt x="153" y="401"/>
                      <a:pt x="188" y="401"/>
                    </a:cubicBezTo>
                    <a:cubicBezTo>
                      <a:pt x="223" y="401"/>
                      <a:pt x="253" y="372"/>
                      <a:pt x="253" y="337"/>
                    </a:cubicBezTo>
                    <a:cubicBezTo>
                      <a:pt x="253" y="280"/>
                      <a:pt x="200" y="263"/>
                      <a:pt x="190" y="180"/>
                    </a:cubicBezTo>
                    <a:cubicBezTo>
                      <a:pt x="190" y="178"/>
                      <a:pt x="186" y="178"/>
                      <a:pt x="185" y="1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ea typeface="造字工房悦黑体验版纤细体" pitchFamily="50" charset="-122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52" name="Group 39"/>
          <p:cNvGrpSpPr/>
          <p:nvPr/>
        </p:nvGrpSpPr>
        <p:grpSpPr>
          <a:xfrm>
            <a:off x="6022056" y="6013822"/>
            <a:ext cx="6169944" cy="885549"/>
            <a:chOff x="8631995" y="5402565"/>
            <a:chExt cx="2268521" cy="885549"/>
          </a:xfrm>
          <a:solidFill>
            <a:schemeClr val="accent4"/>
          </a:solidFill>
        </p:grpSpPr>
        <p:sp>
          <p:nvSpPr>
            <p:cNvPr id="53" name="Rectangle 40"/>
            <p:cNvSpPr/>
            <p:nvPr/>
          </p:nvSpPr>
          <p:spPr>
            <a:xfrm>
              <a:off x="8631995" y="5402565"/>
              <a:ext cx="2268521" cy="885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54" name="TextBox 41"/>
            <p:cNvSpPr txBox="1"/>
            <p:nvPr/>
          </p:nvSpPr>
          <p:spPr>
            <a:xfrm>
              <a:off x="9137462" y="5547345"/>
              <a:ext cx="1542318" cy="6604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7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悦黑体验版纤细体" pitchFamily="50" charset="-122"/>
                  <a:cs typeface="Narkisim" panose="020E0502050101010101" pitchFamily="34" charset="-79"/>
                  <a:sym typeface="Agency FB" panose="020B0503020202020204" pitchFamily="34" charset="0"/>
                </a:rPr>
                <a:t> </a:t>
              </a:r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Agency FB" panose="020B0503020202020204" pitchFamily="34" charset="0"/>
                </a:rPr>
                <a:t>Curriculum learning plan</a:t>
              </a:r>
              <a:endParaRPr lang="zh-CN" altLang="en-US" sz="20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Narkisim" panose="020E0502050101010101" pitchFamily="34" charset="-79"/>
                <a:sym typeface="Agency FB" panose="020B0503020202020204" pitchFamily="34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28600" y="47472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Arduino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智能生活系列</a:t>
            </a:r>
            <a:endParaRPr lang="zh-CN" altLang="en-US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895215" y="3582670"/>
            <a:ext cx="1917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编程入门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954260" y="2309495"/>
            <a:ext cx="1917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编程进阶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3" name="图片 62" descr="微信图片_201810081408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978785"/>
            <a:ext cx="1851025" cy="1688465"/>
          </a:xfrm>
          <a:prstGeom prst="rect">
            <a:avLst/>
          </a:prstGeom>
        </p:spPr>
      </p:pic>
      <p:pic>
        <p:nvPicPr>
          <p:cNvPr id="64" name="图片 63" descr="图片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20" y="2378075"/>
            <a:ext cx="2128520" cy="1589405"/>
          </a:xfrm>
          <a:prstGeom prst="rect">
            <a:avLst/>
          </a:prstGeom>
        </p:spPr>
      </p:pic>
      <p:pic>
        <p:nvPicPr>
          <p:cNvPr id="65" name="图片 64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55" y="1869440"/>
            <a:ext cx="1809750" cy="1633855"/>
          </a:xfrm>
          <a:prstGeom prst="rect">
            <a:avLst/>
          </a:prstGeom>
        </p:spPr>
      </p:pic>
      <p:pic>
        <p:nvPicPr>
          <p:cNvPr id="66" name="图片 65" descr="timg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260" y="1115060"/>
            <a:ext cx="2037715" cy="1194435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640330" y="4022090"/>
            <a:ext cx="1917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智能机器人设计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9" name="图片 68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15" y="1358265"/>
            <a:ext cx="2233295" cy="1380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0" name="文本框 69"/>
          <p:cNvSpPr txBox="1"/>
          <p:nvPr/>
        </p:nvSpPr>
        <p:spPr>
          <a:xfrm>
            <a:off x="7468870" y="2820670"/>
            <a:ext cx="29190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MicroPython 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物联网智能硬件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Isosceles Triangle 33"/>
          <p:cNvSpPr/>
          <p:nvPr/>
        </p:nvSpPr>
        <p:spPr>
          <a:xfrm>
            <a:off x="11793655" y="2325253"/>
            <a:ext cx="380371" cy="413376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rgbClr val="FF0000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项目创作：电子琴</a:t>
            </a:r>
            <a:endParaRPr lang="zh-CN" altLang="en-US" sz="2800" b="1">
              <a:latin typeface="+mn-ea"/>
            </a:endParaRPr>
          </a:p>
        </p:txBody>
      </p:sp>
      <p:sp>
        <p:nvSpPr>
          <p:cNvPr id="7169" name="TextBox 2"/>
          <p:cNvSpPr txBox="1"/>
          <p:nvPr/>
        </p:nvSpPr>
        <p:spPr>
          <a:xfrm>
            <a:off x="1293495" y="4995545"/>
            <a:ext cx="9605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+mn-ea"/>
              <a:cs typeface="+mn-ea"/>
            </a:endParaRPr>
          </a:p>
        </p:txBody>
      </p:sp>
      <p:sp>
        <p:nvSpPr>
          <p:cNvPr id="6" name="流程图: 终止 5"/>
          <p:cNvSpPr/>
          <p:nvPr/>
        </p:nvSpPr>
        <p:spPr>
          <a:xfrm>
            <a:off x="2753360" y="1240155"/>
            <a:ext cx="1742440" cy="43180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开始</a:t>
            </a:r>
            <a:endParaRPr lang="zh-CN" altLang="en-US" sz="2400"/>
          </a:p>
        </p:txBody>
      </p:sp>
      <p:sp>
        <p:nvSpPr>
          <p:cNvPr id="10" name="流程图: 可选过程 9"/>
          <p:cNvSpPr/>
          <p:nvPr/>
        </p:nvSpPr>
        <p:spPr>
          <a:xfrm>
            <a:off x="2558415" y="2410460"/>
            <a:ext cx="2112010" cy="9944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按下琴键</a:t>
            </a:r>
            <a:endParaRPr lang="zh-CN" altLang="en-US" sz="2400"/>
          </a:p>
        </p:txBody>
      </p:sp>
      <p:sp>
        <p:nvSpPr>
          <p:cNvPr id="12" name="流程图: 可选过程 11"/>
          <p:cNvSpPr/>
          <p:nvPr/>
        </p:nvSpPr>
        <p:spPr>
          <a:xfrm>
            <a:off x="2579370" y="4090035"/>
            <a:ext cx="2091055" cy="905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发出声音</a:t>
            </a:r>
            <a:endParaRPr lang="zh-CN" altLang="en-US" sz="2400"/>
          </a:p>
        </p:txBody>
      </p:sp>
      <p:sp>
        <p:nvSpPr>
          <p:cNvPr id="5" name="流程图: 终止 4"/>
          <p:cNvSpPr/>
          <p:nvPr/>
        </p:nvSpPr>
        <p:spPr>
          <a:xfrm>
            <a:off x="2788920" y="5680075"/>
            <a:ext cx="1742440" cy="43180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结束</a:t>
            </a:r>
            <a:endParaRPr lang="zh-CN" altLang="en-US" sz="2400"/>
          </a:p>
        </p:txBody>
      </p:sp>
      <p:sp>
        <p:nvSpPr>
          <p:cNvPr id="7" name="下箭头 6"/>
          <p:cNvSpPr/>
          <p:nvPr/>
        </p:nvSpPr>
        <p:spPr>
          <a:xfrm>
            <a:off x="3458210" y="1897380"/>
            <a:ext cx="334010" cy="35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3458210" y="5154295"/>
            <a:ext cx="334010" cy="35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3447415" y="3569970"/>
            <a:ext cx="334010" cy="35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燕尾形箭头 18"/>
          <p:cNvSpPr/>
          <p:nvPr/>
        </p:nvSpPr>
        <p:spPr>
          <a:xfrm>
            <a:off x="5229860" y="2664460"/>
            <a:ext cx="979170" cy="4857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/>
        </p:nvSpPr>
        <p:spPr>
          <a:xfrm>
            <a:off x="5229860" y="4299585"/>
            <a:ext cx="979170" cy="4857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0" y="3858895"/>
            <a:ext cx="1396365" cy="1535430"/>
          </a:xfrm>
          <a:prstGeom prst="rect">
            <a:avLst/>
          </a:prstGeom>
        </p:spPr>
      </p:pic>
      <p:pic>
        <p:nvPicPr>
          <p:cNvPr id="14" name="图片 13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50" y="2145030"/>
            <a:ext cx="1526540" cy="14249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5" grpId="0" bldLvl="0" animBg="1"/>
      <p:bldP spid="10" grpId="0" bldLvl="0" animBg="1"/>
      <p:bldP spid="9" grpId="0" bldLvl="0" animBg="1"/>
      <p:bldP spid="12" grpId="0" bldLvl="0" animBg="1"/>
      <p:bldP spid="19" grpId="0" bldLvl="0" animBg="1"/>
      <p:bldP spid="2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O1CN0123w9H02pyNkBv0V_!!17798273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40000">
            <a:off x="5163185" y="4445000"/>
            <a:ext cx="2101850" cy="2101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常用电子元件：使用方法</a:t>
            </a:r>
            <a:endParaRPr lang="en-US" altLang="zh-CN" sz="2800" b="1">
              <a:latin typeface="+mn-ea"/>
            </a:endParaRPr>
          </a:p>
        </p:txBody>
      </p:sp>
      <p:pic>
        <p:nvPicPr>
          <p:cNvPr id="3" name="图片 2" descr="timg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5" y="1045845"/>
            <a:ext cx="2381250" cy="1643380"/>
          </a:xfrm>
          <a:prstGeom prst="rect">
            <a:avLst/>
          </a:prstGeom>
        </p:spPr>
      </p:pic>
      <p:pic>
        <p:nvPicPr>
          <p:cNvPr id="1945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30" y="1045845"/>
            <a:ext cx="1750060" cy="1659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T1lVLoFpxbXXXXXXXX_!!2-item_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045210"/>
            <a:ext cx="2149475" cy="1644015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pic>
        <p:nvPicPr>
          <p:cNvPr id="15" name="图片 14" descr="O1CN01fFsWK2265QXKUrK14_!!1358476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935" y="760095"/>
            <a:ext cx="1494155" cy="2162810"/>
          </a:xfrm>
          <a:prstGeom prst="rect">
            <a:avLst/>
          </a:prstGeom>
        </p:spPr>
      </p:pic>
      <p:pic>
        <p:nvPicPr>
          <p:cNvPr id="16" name="图片 15" descr="图片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" y="4540250"/>
            <a:ext cx="2339975" cy="1910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 descr="A403-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0430" y="3066415"/>
            <a:ext cx="2543810" cy="1613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timg (5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875" y="2826385"/>
            <a:ext cx="2858770" cy="2092960"/>
          </a:xfrm>
          <a:prstGeom prst="rect">
            <a:avLst/>
          </a:prstGeom>
        </p:spPr>
      </p:pic>
      <p:pic>
        <p:nvPicPr>
          <p:cNvPr id="20" name="图片 19" descr="55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0645" y="4336415"/>
            <a:ext cx="2877185" cy="21145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电位器作可变电阻</a:t>
            </a:r>
            <a:endParaRPr lang="zh-CN" altLang="en-US" sz="2800" b="1">
              <a:latin typeface="+mn-ea"/>
            </a:endParaRPr>
          </a:p>
        </p:txBody>
      </p:sp>
      <p:sp>
        <p:nvSpPr>
          <p:cNvPr id="7169" name="TextBox 2"/>
          <p:cNvSpPr txBox="1"/>
          <p:nvPr/>
        </p:nvSpPr>
        <p:spPr>
          <a:xfrm>
            <a:off x="1293495" y="4995545"/>
            <a:ext cx="9605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7985" y="554037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898130" y="554037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接法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8" name="图片 7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761490"/>
            <a:ext cx="4999990" cy="3334385"/>
          </a:xfrm>
          <a:prstGeom prst="rect">
            <a:avLst/>
          </a:prstGeom>
        </p:spPr>
      </p:pic>
      <p:pic>
        <p:nvPicPr>
          <p:cNvPr id="9" name="图片 8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40" y="1761490"/>
            <a:ext cx="4932045" cy="32886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867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RGB</a:t>
            </a:r>
            <a:r>
              <a:rPr lang="zh-CN" altLang="en-US" sz="2800" b="1">
                <a:latin typeface="+mn-ea"/>
              </a:rPr>
              <a:t>彩灯</a:t>
            </a:r>
            <a:r>
              <a:rPr lang="zh-CN" altLang="en-US" sz="2800" b="1">
                <a:latin typeface="+mn-ea"/>
              </a:rPr>
              <a:t>内部原理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 descr="共阳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671955"/>
            <a:ext cx="1626235" cy="2327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7600" y="453517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共阳极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共阴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05" y="1691640"/>
            <a:ext cx="1619885" cy="2307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86625" y="453517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共阴极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红外遥控套件</a:t>
            </a:r>
            <a:endParaRPr lang="zh-CN" altLang="zh-CN" sz="2800" b="1">
              <a:latin typeface="+mn-ea"/>
            </a:endParaRPr>
          </a:p>
        </p:txBody>
      </p:sp>
      <p:pic>
        <p:nvPicPr>
          <p:cNvPr id="5" name="图片 4" descr="O1CN01fFsWK2265QXKUrK14_!!1358476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0" y="1198245"/>
            <a:ext cx="2752090" cy="398081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4600" y="2638425"/>
          <a:ext cx="3733800" cy="235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/>
                <a:gridCol w="1866900"/>
              </a:tblGrid>
              <a:tr h="589280">
                <a:tc>
                  <a:txBody>
                    <a:bodyPr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红外接收器</a:t>
                      </a:r>
                      <a:endParaRPr lang="zh-CN" altLang="en-US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Arduino</a:t>
                      </a:r>
                      <a:endPara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</a:tr>
              <a:tr h="589360"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GND</a:t>
                      </a:r>
                      <a:endPara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</a:tr>
              <a:tr h="589280">
                <a:tc>
                  <a:txBody>
                    <a:bodyPr/>
                    <a:p>
                      <a:pPr algn="ctr"/>
                      <a:r>
                        <a:rPr lang="zh-CN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中间</a:t>
                      </a:r>
                      <a:endParaRPr lang="zh-CN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5V</a:t>
                      </a:r>
                      <a:endPara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</a:tr>
              <a:tr h="589360"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endPara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信号端口</a:t>
                      </a:r>
                      <a:endParaRPr lang="zh-CN" altLang="en-US" sz="2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9" marR="91439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678680" y="1198245"/>
            <a:ext cx="51930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特点：有效距离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米，比较适合于在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室内的遥控设备。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8680" y="2028190"/>
            <a:ext cx="2907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接收器引脚定义：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2800" b="1">
                <a:latin typeface="+mn-ea"/>
              </a:rPr>
              <a:t>引脚定义</a:t>
            </a:r>
            <a:endParaRPr lang="zh-CN" altLang="zh-CN" sz="2800" b="1">
              <a:latin typeface="+mn-ea"/>
            </a:endParaRP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1080770" y="1827530"/>
          <a:ext cx="4668520" cy="3338195"/>
        </p:xfrm>
        <a:graphic>
          <a:graphicData uri="http://schemas.openxmlformats.org/drawingml/2006/table">
            <a:tbl>
              <a:tblPr/>
              <a:tblGrid>
                <a:gridCol w="1343660"/>
                <a:gridCol w="3324860"/>
              </a:tblGrid>
              <a:tr h="5956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针脚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Arduino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VCC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5V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GND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GND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Echo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接收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Arduino</a:t>
                      </a:r>
                      <a:r>
                        <a:rPr lang="zh-CN" altLang="en-US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信号端口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06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Trig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发射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Arduino</a:t>
                      </a:r>
                      <a:r>
                        <a:rPr lang="zh-CN" altLang="en-US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信号端口</a:t>
                      </a:r>
                      <a:endParaRPr kumimoji="0" 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 descr="超声波的接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60" y="1827530"/>
            <a:ext cx="2915920" cy="3508375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3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2800" b="1">
                <a:latin typeface="+mn-ea"/>
              </a:rPr>
              <a:t>四位数码管原理</a:t>
            </a:r>
            <a:endParaRPr lang="zh-CN" altLang="zh-CN" sz="2800" b="1">
              <a:latin typeface="+mn-ea"/>
            </a:endParaRPr>
          </a:p>
        </p:txBody>
      </p:sp>
      <p:pic>
        <p:nvPicPr>
          <p:cNvPr id="18" name="图片 17" descr="四位数码管原理讲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10" y="1671955"/>
            <a:ext cx="9020175" cy="4238625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3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7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" y="2057400"/>
            <a:ext cx="1905000" cy="2743200"/>
          </a:xfrm>
          <a:prstGeom prst="rect">
            <a:avLst/>
          </a:prstGeom>
        </p:spPr>
      </p:pic>
      <p:pic>
        <p:nvPicPr>
          <p:cNvPr id="5" name="图片 4" descr="7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2057400"/>
            <a:ext cx="1905000" cy="2743200"/>
          </a:xfrm>
          <a:prstGeom prst="rect">
            <a:avLst/>
          </a:prstGeom>
        </p:spPr>
      </p:pic>
      <p:pic>
        <p:nvPicPr>
          <p:cNvPr id="6" name="图片 5" descr="7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40" y="2057400"/>
            <a:ext cx="1905000" cy="2743200"/>
          </a:xfrm>
          <a:prstGeom prst="rect">
            <a:avLst/>
          </a:prstGeom>
        </p:spPr>
      </p:pic>
      <p:pic>
        <p:nvPicPr>
          <p:cNvPr id="7" name="图片 6" descr="7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2057400"/>
            <a:ext cx="1905000" cy="2743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舵机的接线</a:t>
            </a:r>
            <a:endParaRPr lang="zh-CN" altLang="en-US" sz="2800" b="1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280" y="1578610"/>
            <a:ext cx="29514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引脚定义：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棕色线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——  GND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红色线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——   5V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橙色线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信号线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30" y="1578610"/>
            <a:ext cx="7183755" cy="4954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437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latin typeface="+mn-ea"/>
              </a:rPr>
              <a:t>8X8</a:t>
            </a:r>
            <a:r>
              <a:rPr lang="zh-CN" altLang="zh-CN" sz="2800" b="1">
                <a:latin typeface="+mn-ea"/>
              </a:rPr>
              <a:t>点阵</a:t>
            </a:r>
            <a:endParaRPr lang="zh-CN" altLang="zh-CN" sz="2800" b="1">
              <a:latin typeface="+mn-ea"/>
            </a:endParaRPr>
          </a:p>
        </p:txBody>
      </p:sp>
      <p:pic>
        <p:nvPicPr>
          <p:cNvPr id="3" name="图片 2" descr="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55" y="1804670"/>
            <a:ext cx="7553325" cy="3248025"/>
          </a:xfrm>
          <a:prstGeom prst="rect">
            <a:avLst/>
          </a:prstGeom>
        </p:spPr>
      </p:pic>
      <p:pic>
        <p:nvPicPr>
          <p:cNvPr id="5" name="图片 4" descr="5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005840"/>
            <a:ext cx="7450455" cy="5474970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4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21520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latin typeface="+mn-ea"/>
              </a:rPr>
              <a:t>8X8</a:t>
            </a:r>
            <a:r>
              <a:rPr lang="zh-CN" altLang="en-US" sz="2800" b="1">
                <a:latin typeface="+mn-ea"/>
              </a:rPr>
              <a:t>点阵原理</a:t>
            </a:r>
            <a:endParaRPr lang="zh-CN" altLang="en-US" sz="2800" b="1">
              <a:latin typeface="+mn-ea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hhh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5" y="1137285"/>
            <a:ext cx="6271260" cy="53066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755265" y="167195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55265" y="232981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55265" y="297243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55265" y="356044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⑿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55265" y="411416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55265" y="480631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⑻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755265" y="536702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55265" y="598360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⑸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14750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⒀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95800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17795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⑷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69635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⑽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50685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53630" y="7600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⑾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56575" y="76009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57945" y="76009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⒃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1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250" y="238125"/>
            <a:ext cx="3228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Arduino</a:t>
            </a:r>
            <a:r>
              <a:rPr lang="zh-CN" altLang="en-US" sz="2800" b="1">
                <a:latin typeface="+mn-ea"/>
              </a:rPr>
              <a:t>课程大纲：</a:t>
            </a:r>
            <a:endParaRPr lang="zh-CN" altLang="en-US" sz="2800" b="1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3250" y="1172845"/>
            <a:ext cx="1111313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第一章：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入门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LED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、蜂鸣器、数码管等基础控制 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第二章：传感器控制 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声、光等，各类传感器的运用控制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第三章：项目小制作 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实用性创作如：距离测量仪、自动浇花器等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第四章：程序设计   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着重学习程序设计知识：选择、循环、变量等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第五章：程序设计进阶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深入学习程序设计知识：变量、数组、算法等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第六章：智能小车   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创作各种功能的小车：避障、巡线、走迷宫等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第七章：创意机器人 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实现机器人创意功能：双足行走、饭盒遥控等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第八章：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代码编程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学习用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语言开发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Arduino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程序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2800" b="1">
                <a:latin typeface="+mn-ea"/>
              </a:rPr>
              <a:t>硬件接线</a:t>
            </a:r>
            <a:endParaRPr lang="zh-CN" altLang="zh-CN" sz="2800" b="1">
              <a:latin typeface="+mn-ea"/>
            </a:endParaRPr>
          </a:p>
        </p:txBody>
      </p:sp>
      <p:pic>
        <p:nvPicPr>
          <p:cNvPr id="5" name="图片 4" descr="8X8点阵接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1464945"/>
            <a:ext cx="8827135" cy="4604385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3"/>
            </p:custDataLst>
          </p:nvPr>
        </p:nvSpPr>
        <p:spPr>
          <a:xfrm>
            <a:off x="0" y="4981067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继电器</a:t>
            </a:r>
            <a:endParaRPr lang="zh-CN" altLang="en-US" sz="2800" b="1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2455" y="1003300"/>
            <a:ext cx="9488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继电器：是一种电控制器件。它具有控制系统（又称输入回路）和被控制系统（又称输出回路）之间的互动关系。通常应用于自动化的控制电路中，它能实现用小电流去控制大电流运作的一种“自动开关”。在电路中起着自动调节、安全保护、转换电路等作用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55" y="2835275"/>
            <a:ext cx="3424555" cy="2780665"/>
          </a:xfrm>
          <a:prstGeom prst="rect">
            <a:avLst/>
          </a:prstGeom>
        </p:spPr>
      </p:pic>
      <p:pic>
        <p:nvPicPr>
          <p:cNvPr id="6" name="图片 5" descr="图片1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2835275"/>
            <a:ext cx="3585845" cy="2780030"/>
          </a:xfrm>
          <a:prstGeom prst="rect">
            <a:avLst/>
          </a:prstGeom>
        </p:spPr>
      </p:pic>
      <p:pic>
        <p:nvPicPr>
          <p:cNvPr id="7" name="图片 6" descr="图片1 - 副本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0" y="6181090"/>
            <a:ext cx="4187825" cy="274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继电器</a:t>
            </a:r>
            <a:endParaRPr lang="zh-CN" altLang="en-US" sz="2800" b="1">
              <a:latin typeface="+mn-ea"/>
            </a:endParaRPr>
          </a:p>
        </p:txBody>
      </p:sp>
      <p:sp>
        <p:nvSpPr>
          <p:cNvPr id="23" name="直角三角形 22"/>
          <p:cNvSpPr/>
          <p:nvPr>
            <p:custDataLst>
              <p:tags r:id="rId2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O1CN0123w9H02pyNkBv0V_!!1779827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0000">
            <a:off x="967105" y="1926590"/>
            <a:ext cx="3005455" cy="300545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666365" y="1622425"/>
            <a:ext cx="0" cy="37299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37615" y="49104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输入电路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88615" y="49104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输出电路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582035" y="2389505"/>
            <a:ext cx="825500" cy="60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95800" y="216789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常闭触点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699510" y="327406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95800" y="304355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公共极</a:t>
            </a:r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743960" y="3538855"/>
            <a:ext cx="663575" cy="66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495800" y="39814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常开触点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250" y="1211580"/>
            <a:ext cx="1440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实物图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0595" y="1211580"/>
            <a:ext cx="2659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引脚功能与接线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6457950" y="2023110"/>
          <a:ext cx="4740910" cy="2418715"/>
        </p:xfrm>
        <a:graphic>
          <a:graphicData uri="http://schemas.openxmlformats.org/drawingml/2006/table">
            <a:tbl>
              <a:tblPr/>
              <a:tblGrid>
                <a:gridCol w="1490980"/>
                <a:gridCol w="1653540"/>
                <a:gridCol w="1596390"/>
              </a:tblGrid>
              <a:tr h="5448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针脚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Arduino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VCC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5V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(3.3V)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GND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GND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168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   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（数字信号）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输入低电压      继电器跳闸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Arduino      </a:t>
                      </a:r>
                      <a:r>
                        <a:rPr lang="zh-CN" altLang="en-US" sz="1800" smtClean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信号端口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3" grpId="0"/>
      <p:bldP spid="20" grpId="0"/>
      <p:bldP spid="18" grpId="0"/>
      <p:bldP spid="16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项目创作：</a:t>
            </a:r>
            <a:endParaRPr lang="zh-CN" altLang="en-US" sz="2800" b="1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1533525"/>
            <a:ext cx="29641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红外遥控风扇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迎宾机器人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超声波距离测量仪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硬币计数盒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自动浇花器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图片 14" descr="IMG_20190103_18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533525"/>
            <a:ext cx="2857500" cy="2142490"/>
          </a:xfrm>
          <a:prstGeom prst="rect">
            <a:avLst/>
          </a:prstGeom>
        </p:spPr>
      </p:pic>
      <p:pic>
        <p:nvPicPr>
          <p:cNvPr id="16" name="图片 15" descr="硬币计数盒接线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3926840"/>
            <a:ext cx="5812155" cy="2529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学生展示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 descr="图片8-wps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10" y="4002405"/>
            <a:ext cx="3649345" cy="2723515"/>
          </a:xfrm>
          <a:prstGeom prst="rect">
            <a:avLst/>
          </a:prstGeom>
        </p:spPr>
      </p:pic>
      <p:pic>
        <p:nvPicPr>
          <p:cNvPr id="5" name="图片 4" descr="QQ图片20150527190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4085590"/>
            <a:ext cx="3410585" cy="2557780"/>
          </a:xfrm>
          <a:prstGeom prst="rect">
            <a:avLst/>
          </a:prstGeom>
        </p:spPr>
      </p:pic>
      <p:pic>
        <p:nvPicPr>
          <p:cNvPr id="6" name="图片 5" descr="QQ图片20150401092442-wps图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85" y="846455"/>
            <a:ext cx="5389245" cy="30314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作品创作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" y="2270760"/>
            <a:ext cx="9826625" cy="2407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800" b="1">
                <a:latin typeface="+mn-ea"/>
              </a:rPr>
              <a:t>课程地址：</a:t>
            </a:r>
            <a:endParaRPr lang="zh-CN" altLang="zh-CN" sz="2800" b="1">
              <a:latin typeface="+mn-ea"/>
            </a:endParaRPr>
          </a:p>
        </p:txBody>
      </p:sp>
      <p:sp>
        <p:nvSpPr>
          <p:cNvPr id="3" name="Freeform 17"/>
          <p:cNvSpPr/>
          <p:nvPr/>
        </p:nvSpPr>
        <p:spPr bwMode="auto">
          <a:xfrm>
            <a:off x="5370394" y="2012848"/>
            <a:ext cx="2495585" cy="1009877"/>
          </a:xfrm>
          <a:custGeom>
            <a:avLst/>
            <a:gdLst>
              <a:gd name="T0" fmla="*/ 160 w 173"/>
              <a:gd name="T1" fmla="*/ 70 h 70"/>
              <a:gd name="T2" fmla="*/ 173 w 173"/>
              <a:gd name="T3" fmla="*/ 39 h 70"/>
              <a:gd name="T4" fmla="*/ 173 w 173"/>
              <a:gd name="T5" fmla="*/ 39 h 70"/>
              <a:gd name="T6" fmla="*/ 173 w 173"/>
              <a:gd name="T7" fmla="*/ 39 h 70"/>
              <a:gd name="T8" fmla="*/ 167 w 173"/>
              <a:gd name="T9" fmla="*/ 0 h 70"/>
              <a:gd name="T10" fmla="*/ 167 w 173"/>
              <a:gd name="T11" fmla="*/ 0 h 70"/>
              <a:gd name="T12" fmla="*/ 167 w 173"/>
              <a:gd name="T13" fmla="*/ 0 h 70"/>
              <a:gd name="T14" fmla="*/ 152 w 173"/>
              <a:gd name="T15" fmla="*/ 0 h 70"/>
              <a:gd name="T16" fmla="*/ 8 w 173"/>
              <a:gd name="T17" fmla="*/ 15 h 70"/>
              <a:gd name="T18" fmla="*/ 8 w 173"/>
              <a:gd name="T19" fmla="*/ 15 h 70"/>
              <a:gd name="T20" fmla="*/ 8 w 173"/>
              <a:gd name="T21" fmla="*/ 15 h 70"/>
              <a:gd name="T22" fmla="*/ 0 w 173"/>
              <a:gd name="T23" fmla="*/ 36 h 70"/>
              <a:gd name="T24" fmla="*/ 0 w 173"/>
              <a:gd name="T25" fmla="*/ 36 h 70"/>
              <a:gd name="T26" fmla="*/ 0 w 173"/>
              <a:gd name="T27" fmla="*/ 36 h 70"/>
              <a:gd name="T28" fmla="*/ 12 w 173"/>
              <a:gd name="T29" fmla="*/ 55 h 70"/>
              <a:gd name="T30" fmla="*/ 12 w 173"/>
              <a:gd name="T31" fmla="*/ 55 h 70"/>
              <a:gd name="T32" fmla="*/ 12 w 173"/>
              <a:gd name="T33" fmla="*/ 55 h 70"/>
              <a:gd name="T34" fmla="*/ 21 w 173"/>
              <a:gd name="T35" fmla="*/ 55 h 70"/>
              <a:gd name="T36" fmla="*/ 159 w 173"/>
              <a:gd name="T37" fmla="*/ 70 h 70"/>
              <a:gd name="T38" fmla="*/ 159 w 173"/>
              <a:gd name="T39" fmla="*/ 70 h 70"/>
              <a:gd name="T40" fmla="*/ 160 w 173"/>
              <a:gd name="T41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3" h="70">
                <a:moveTo>
                  <a:pt x="160" y="70"/>
                </a:moveTo>
                <a:cubicBezTo>
                  <a:pt x="164" y="60"/>
                  <a:pt x="168" y="49"/>
                  <a:pt x="173" y="39"/>
                </a:cubicBezTo>
                <a:cubicBezTo>
                  <a:pt x="173" y="39"/>
                  <a:pt x="173" y="39"/>
                  <a:pt x="173" y="39"/>
                </a:cubicBezTo>
                <a:cubicBezTo>
                  <a:pt x="173" y="39"/>
                  <a:pt x="173" y="39"/>
                  <a:pt x="173" y="39"/>
                </a:cubicBezTo>
                <a:cubicBezTo>
                  <a:pt x="171" y="26"/>
                  <a:pt x="169" y="13"/>
                  <a:pt x="167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2" y="0"/>
                  <a:pt x="157" y="0"/>
                  <a:pt x="152" y="0"/>
                </a:cubicBezTo>
                <a:cubicBezTo>
                  <a:pt x="104" y="0"/>
                  <a:pt x="55" y="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5" y="23"/>
                  <a:pt x="2" y="30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42"/>
                  <a:pt x="8" y="49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5" y="55"/>
                  <a:pt x="18" y="55"/>
                  <a:pt x="21" y="55"/>
                </a:cubicBezTo>
                <a:cubicBezTo>
                  <a:pt x="67" y="55"/>
                  <a:pt x="114" y="6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lnTo>
                  <a:pt x="160" y="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en-US" sz="2400">
              <a:solidFill>
                <a:prstClr val="black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sp>
        <p:nvSpPr>
          <p:cNvPr id="5" name="Freeform 19"/>
          <p:cNvSpPr/>
          <p:nvPr/>
        </p:nvSpPr>
        <p:spPr bwMode="auto">
          <a:xfrm>
            <a:off x="4335017" y="3123965"/>
            <a:ext cx="2480400" cy="1025064"/>
          </a:xfrm>
          <a:custGeom>
            <a:avLst/>
            <a:gdLst>
              <a:gd name="T0" fmla="*/ 13 w 172"/>
              <a:gd name="T1" fmla="*/ 70 h 71"/>
              <a:gd name="T2" fmla="*/ 0 w 172"/>
              <a:gd name="T3" fmla="*/ 40 h 71"/>
              <a:gd name="T4" fmla="*/ 0 w 172"/>
              <a:gd name="T5" fmla="*/ 40 h 71"/>
              <a:gd name="T6" fmla="*/ 0 w 172"/>
              <a:gd name="T7" fmla="*/ 40 h 71"/>
              <a:gd name="T8" fmla="*/ 5 w 172"/>
              <a:gd name="T9" fmla="*/ 1 h 71"/>
              <a:gd name="T10" fmla="*/ 5 w 172"/>
              <a:gd name="T11" fmla="*/ 1 h 71"/>
              <a:gd name="T12" fmla="*/ 5 w 172"/>
              <a:gd name="T13" fmla="*/ 1 h 71"/>
              <a:gd name="T14" fmla="*/ 20 w 172"/>
              <a:gd name="T15" fmla="*/ 0 h 71"/>
              <a:gd name="T16" fmla="*/ 164 w 172"/>
              <a:gd name="T17" fmla="*/ 15 h 71"/>
              <a:gd name="T18" fmla="*/ 165 w 172"/>
              <a:gd name="T19" fmla="*/ 15 h 71"/>
              <a:gd name="T20" fmla="*/ 165 w 172"/>
              <a:gd name="T21" fmla="*/ 15 h 71"/>
              <a:gd name="T22" fmla="*/ 172 w 172"/>
              <a:gd name="T23" fmla="*/ 37 h 71"/>
              <a:gd name="T24" fmla="*/ 172 w 172"/>
              <a:gd name="T25" fmla="*/ 37 h 71"/>
              <a:gd name="T26" fmla="*/ 172 w 172"/>
              <a:gd name="T27" fmla="*/ 37 h 71"/>
              <a:gd name="T28" fmla="*/ 160 w 172"/>
              <a:gd name="T29" fmla="*/ 56 h 71"/>
              <a:gd name="T30" fmla="*/ 160 w 172"/>
              <a:gd name="T31" fmla="*/ 56 h 71"/>
              <a:gd name="T32" fmla="*/ 160 w 172"/>
              <a:gd name="T33" fmla="*/ 56 h 71"/>
              <a:gd name="T34" fmla="*/ 151 w 172"/>
              <a:gd name="T35" fmla="*/ 56 h 71"/>
              <a:gd name="T36" fmla="*/ 13 w 172"/>
              <a:gd name="T37" fmla="*/ 70 h 71"/>
              <a:gd name="T38" fmla="*/ 13 w 172"/>
              <a:gd name="T39" fmla="*/ 71 h 71"/>
              <a:gd name="T40" fmla="*/ 13 w 172"/>
              <a:gd name="T41" fmla="*/ 7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2" h="71">
                <a:moveTo>
                  <a:pt x="13" y="70"/>
                </a:moveTo>
                <a:cubicBezTo>
                  <a:pt x="8" y="60"/>
                  <a:pt x="4" y="5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1" y="26"/>
                  <a:pt x="3" y="13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10" y="1"/>
                  <a:pt x="15" y="0"/>
                  <a:pt x="20" y="0"/>
                </a:cubicBezTo>
                <a:cubicBezTo>
                  <a:pt x="68" y="0"/>
                  <a:pt x="117" y="5"/>
                  <a:pt x="164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7" y="23"/>
                  <a:pt x="170" y="30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68" y="43"/>
                  <a:pt x="164" y="49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57" y="56"/>
                  <a:pt x="154" y="56"/>
                  <a:pt x="151" y="56"/>
                </a:cubicBezTo>
                <a:cubicBezTo>
                  <a:pt x="105" y="56"/>
                  <a:pt x="58" y="61"/>
                  <a:pt x="13" y="70"/>
                </a:cubicBezTo>
                <a:cubicBezTo>
                  <a:pt x="13" y="71"/>
                  <a:pt x="13" y="71"/>
                  <a:pt x="13" y="71"/>
                </a:cubicBezTo>
                <a:lnTo>
                  <a:pt x="13" y="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en-US" sz="2400">
              <a:solidFill>
                <a:prstClr val="black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sp>
        <p:nvSpPr>
          <p:cNvPr id="6" name="Freeform 21"/>
          <p:cNvSpPr/>
          <p:nvPr/>
        </p:nvSpPr>
        <p:spPr bwMode="auto">
          <a:xfrm>
            <a:off x="5370393" y="4250269"/>
            <a:ext cx="2495585" cy="1009877"/>
          </a:xfrm>
          <a:custGeom>
            <a:avLst/>
            <a:gdLst>
              <a:gd name="T0" fmla="*/ 160 w 173"/>
              <a:gd name="T1" fmla="*/ 69 h 70"/>
              <a:gd name="T2" fmla="*/ 173 w 173"/>
              <a:gd name="T3" fmla="*/ 39 h 70"/>
              <a:gd name="T4" fmla="*/ 173 w 173"/>
              <a:gd name="T5" fmla="*/ 39 h 70"/>
              <a:gd name="T6" fmla="*/ 173 w 173"/>
              <a:gd name="T7" fmla="*/ 39 h 70"/>
              <a:gd name="T8" fmla="*/ 167 w 173"/>
              <a:gd name="T9" fmla="*/ 0 h 70"/>
              <a:gd name="T10" fmla="*/ 167 w 173"/>
              <a:gd name="T11" fmla="*/ 0 h 70"/>
              <a:gd name="T12" fmla="*/ 167 w 173"/>
              <a:gd name="T13" fmla="*/ 0 h 70"/>
              <a:gd name="T14" fmla="*/ 152 w 173"/>
              <a:gd name="T15" fmla="*/ 0 h 70"/>
              <a:gd name="T16" fmla="*/ 8 w 173"/>
              <a:gd name="T17" fmla="*/ 14 h 70"/>
              <a:gd name="T18" fmla="*/ 8 w 173"/>
              <a:gd name="T19" fmla="*/ 14 h 70"/>
              <a:gd name="T20" fmla="*/ 8 w 173"/>
              <a:gd name="T21" fmla="*/ 14 h 70"/>
              <a:gd name="T22" fmla="*/ 0 w 173"/>
              <a:gd name="T23" fmla="*/ 36 h 70"/>
              <a:gd name="T24" fmla="*/ 0 w 173"/>
              <a:gd name="T25" fmla="*/ 36 h 70"/>
              <a:gd name="T26" fmla="*/ 0 w 173"/>
              <a:gd name="T27" fmla="*/ 36 h 70"/>
              <a:gd name="T28" fmla="*/ 12 w 173"/>
              <a:gd name="T29" fmla="*/ 55 h 70"/>
              <a:gd name="T30" fmla="*/ 12 w 173"/>
              <a:gd name="T31" fmla="*/ 55 h 70"/>
              <a:gd name="T32" fmla="*/ 12 w 173"/>
              <a:gd name="T33" fmla="*/ 55 h 70"/>
              <a:gd name="T34" fmla="*/ 21 w 173"/>
              <a:gd name="T35" fmla="*/ 55 h 70"/>
              <a:gd name="T36" fmla="*/ 159 w 173"/>
              <a:gd name="T37" fmla="*/ 70 h 70"/>
              <a:gd name="T38" fmla="*/ 159 w 173"/>
              <a:gd name="T39" fmla="*/ 70 h 70"/>
              <a:gd name="T40" fmla="*/ 160 w 173"/>
              <a:gd name="T41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3" h="70">
                <a:moveTo>
                  <a:pt x="160" y="69"/>
                </a:moveTo>
                <a:cubicBezTo>
                  <a:pt x="164" y="59"/>
                  <a:pt x="168" y="49"/>
                  <a:pt x="173" y="39"/>
                </a:cubicBezTo>
                <a:cubicBezTo>
                  <a:pt x="173" y="39"/>
                  <a:pt x="173" y="39"/>
                  <a:pt x="173" y="39"/>
                </a:cubicBezTo>
                <a:cubicBezTo>
                  <a:pt x="173" y="39"/>
                  <a:pt x="173" y="39"/>
                  <a:pt x="173" y="39"/>
                </a:cubicBezTo>
                <a:cubicBezTo>
                  <a:pt x="171" y="26"/>
                  <a:pt x="169" y="13"/>
                  <a:pt x="167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2" y="0"/>
                  <a:pt x="157" y="0"/>
                  <a:pt x="152" y="0"/>
                </a:cubicBezTo>
                <a:cubicBezTo>
                  <a:pt x="104" y="0"/>
                  <a:pt x="55" y="5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5" y="23"/>
                  <a:pt x="2" y="29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42"/>
                  <a:pt x="8" y="48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5" y="55"/>
                  <a:pt x="18" y="55"/>
                  <a:pt x="21" y="55"/>
                </a:cubicBezTo>
                <a:cubicBezTo>
                  <a:pt x="67" y="55"/>
                  <a:pt x="114" y="6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lnTo>
                  <a:pt x="160" y="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en-US" sz="2400">
              <a:solidFill>
                <a:prstClr val="black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sp>
        <p:nvSpPr>
          <p:cNvPr id="7" name="Freeform 22"/>
          <p:cNvSpPr/>
          <p:nvPr/>
        </p:nvSpPr>
        <p:spPr bwMode="auto">
          <a:xfrm>
            <a:off x="4335017" y="5361386"/>
            <a:ext cx="2480400" cy="1025064"/>
          </a:xfrm>
          <a:custGeom>
            <a:avLst/>
            <a:gdLst>
              <a:gd name="T0" fmla="*/ 13 w 172"/>
              <a:gd name="T1" fmla="*/ 70 h 71"/>
              <a:gd name="T2" fmla="*/ 0 w 172"/>
              <a:gd name="T3" fmla="*/ 40 h 71"/>
              <a:gd name="T4" fmla="*/ 0 w 172"/>
              <a:gd name="T5" fmla="*/ 40 h 71"/>
              <a:gd name="T6" fmla="*/ 0 w 172"/>
              <a:gd name="T7" fmla="*/ 40 h 71"/>
              <a:gd name="T8" fmla="*/ 5 w 172"/>
              <a:gd name="T9" fmla="*/ 1 h 71"/>
              <a:gd name="T10" fmla="*/ 5 w 172"/>
              <a:gd name="T11" fmla="*/ 1 h 71"/>
              <a:gd name="T12" fmla="*/ 5 w 172"/>
              <a:gd name="T13" fmla="*/ 1 h 71"/>
              <a:gd name="T14" fmla="*/ 20 w 172"/>
              <a:gd name="T15" fmla="*/ 0 h 71"/>
              <a:gd name="T16" fmla="*/ 164 w 172"/>
              <a:gd name="T17" fmla="*/ 15 h 71"/>
              <a:gd name="T18" fmla="*/ 165 w 172"/>
              <a:gd name="T19" fmla="*/ 15 h 71"/>
              <a:gd name="T20" fmla="*/ 165 w 172"/>
              <a:gd name="T21" fmla="*/ 15 h 71"/>
              <a:gd name="T22" fmla="*/ 172 w 172"/>
              <a:gd name="T23" fmla="*/ 37 h 71"/>
              <a:gd name="T24" fmla="*/ 172 w 172"/>
              <a:gd name="T25" fmla="*/ 37 h 71"/>
              <a:gd name="T26" fmla="*/ 172 w 172"/>
              <a:gd name="T27" fmla="*/ 37 h 71"/>
              <a:gd name="T28" fmla="*/ 160 w 172"/>
              <a:gd name="T29" fmla="*/ 56 h 71"/>
              <a:gd name="T30" fmla="*/ 160 w 172"/>
              <a:gd name="T31" fmla="*/ 56 h 71"/>
              <a:gd name="T32" fmla="*/ 160 w 172"/>
              <a:gd name="T33" fmla="*/ 56 h 71"/>
              <a:gd name="T34" fmla="*/ 151 w 172"/>
              <a:gd name="T35" fmla="*/ 56 h 71"/>
              <a:gd name="T36" fmla="*/ 13 w 172"/>
              <a:gd name="T37" fmla="*/ 70 h 71"/>
              <a:gd name="T38" fmla="*/ 13 w 172"/>
              <a:gd name="T39" fmla="*/ 71 h 71"/>
              <a:gd name="T40" fmla="*/ 13 w 172"/>
              <a:gd name="T41" fmla="*/ 7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2" h="71">
                <a:moveTo>
                  <a:pt x="13" y="70"/>
                </a:moveTo>
                <a:cubicBezTo>
                  <a:pt x="8" y="60"/>
                  <a:pt x="4" y="5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1" y="26"/>
                  <a:pt x="3" y="13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10" y="1"/>
                  <a:pt x="15" y="0"/>
                  <a:pt x="20" y="0"/>
                </a:cubicBezTo>
                <a:cubicBezTo>
                  <a:pt x="68" y="0"/>
                  <a:pt x="117" y="5"/>
                  <a:pt x="164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7" y="23"/>
                  <a:pt x="170" y="30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68" y="43"/>
                  <a:pt x="164" y="49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57" y="56"/>
                  <a:pt x="154" y="56"/>
                  <a:pt x="151" y="56"/>
                </a:cubicBezTo>
                <a:cubicBezTo>
                  <a:pt x="105" y="56"/>
                  <a:pt x="58" y="61"/>
                  <a:pt x="13" y="70"/>
                </a:cubicBezTo>
                <a:cubicBezTo>
                  <a:pt x="13" y="71"/>
                  <a:pt x="13" y="71"/>
                  <a:pt x="13" y="71"/>
                </a:cubicBezTo>
                <a:lnTo>
                  <a:pt x="13" y="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en-US" sz="2400">
              <a:solidFill>
                <a:prstClr val="black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grpSp>
        <p:nvGrpSpPr>
          <p:cNvPr id="8" name="Group 14"/>
          <p:cNvGrpSpPr/>
          <p:nvPr/>
        </p:nvGrpSpPr>
        <p:grpSpPr>
          <a:xfrm>
            <a:off x="7149980" y="2309895"/>
            <a:ext cx="394005" cy="394011"/>
            <a:chOff x="4987925" y="5468938"/>
            <a:chExt cx="449263" cy="449262"/>
          </a:xfrm>
          <a:solidFill>
            <a:schemeClr val="bg1"/>
          </a:solidFill>
        </p:grpSpPr>
        <p:sp>
          <p:nvSpPr>
            <p:cNvPr id="9" name="Freeform 15"/>
            <p:cNvSpPr/>
            <p:nvPr/>
          </p:nvSpPr>
          <p:spPr bwMode="auto">
            <a:xfrm>
              <a:off x="5219700" y="5805488"/>
              <a:ext cx="22225" cy="19050"/>
            </a:xfrm>
            <a:custGeom>
              <a:avLst/>
              <a:gdLst>
                <a:gd name="T0" fmla="*/ 0 w 6"/>
                <a:gd name="T1" fmla="*/ 1 h 5"/>
                <a:gd name="T2" fmla="*/ 0 w 6"/>
                <a:gd name="T3" fmla="*/ 1 h 5"/>
                <a:gd name="T4" fmla="*/ 6 w 6"/>
                <a:gd name="T5" fmla="*/ 5 h 5"/>
                <a:gd name="T6" fmla="*/ 4 w 6"/>
                <a:gd name="T7" fmla="*/ 0 h 5"/>
                <a:gd name="T8" fmla="*/ 0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4" y="4"/>
                    <a:pt x="6" y="5"/>
                  </a:cubicBezTo>
                  <a:cubicBezTo>
                    <a:pt x="5" y="4"/>
                    <a:pt x="4" y="2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5192713" y="5761038"/>
              <a:ext cx="38100" cy="30162"/>
            </a:xfrm>
            <a:custGeom>
              <a:avLst/>
              <a:gdLst>
                <a:gd name="T0" fmla="*/ 9 w 10"/>
                <a:gd name="T1" fmla="*/ 0 h 8"/>
                <a:gd name="T2" fmla="*/ 0 w 10"/>
                <a:gd name="T3" fmla="*/ 0 h 8"/>
                <a:gd name="T4" fmla="*/ 3 w 10"/>
                <a:gd name="T5" fmla="*/ 8 h 8"/>
                <a:gd name="T6" fmla="*/ 10 w 10"/>
                <a:gd name="T7" fmla="*/ 7 h 8"/>
                <a:gd name="T8" fmla="*/ 9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5" y="8"/>
                    <a:pt x="7" y="7"/>
                    <a:pt x="10" y="7"/>
                  </a:cubicBezTo>
                  <a:cubicBezTo>
                    <a:pt x="10" y="4"/>
                    <a:pt x="9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1" name="Freeform 17"/>
            <p:cNvSpPr/>
            <p:nvPr/>
          </p:nvSpPr>
          <p:spPr bwMode="auto">
            <a:xfrm>
              <a:off x="5253038" y="5802313"/>
              <a:ext cx="52388" cy="33337"/>
            </a:xfrm>
            <a:custGeom>
              <a:avLst/>
              <a:gdLst>
                <a:gd name="T0" fmla="*/ 0 w 14"/>
                <a:gd name="T1" fmla="*/ 0 h 9"/>
                <a:gd name="T2" fmla="*/ 2 w 14"/>
                <a:gd name="T3" fmla="*/ 5 h 9"/>
                <a:gd name="T4" fmla="*/ 4 w 14"/>
                <a:gd name="T5" fmla="*/ 9 h 9"/>
                <a:gd name="T6" fmla="*/ 10 w 14"/>
                <a:gd name="T7" fmla="*/ 9 h 9"/>
                <a:gd name="T8" fmla="*/ 13 w 14"/>
                <a:gd name="T9" fmla="*/ 5 h 9"/>
                <a:gd name="T10" fmla="*/ 14 w 14"/>
                <a:gd name="T11" fmla="*/ 0 h 9"/>
                <a:gd name="T12" fmla="*/ 0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6"/>
                    <a:pt x="3" y="8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1" y="8"/>
                    <a:pt x="12" y="6"/>
                    <a:pt x="13" y="5"/>
                  </a:cubicBezTo>
                  <a:cubicBezTo>
                    <a:pt x="13" y="3"/>
                    <a:pt x="14" y="2"/>
                    <a:pt x="14" y="0"/>
                  </a:cubicBezTo>
                  <a:cubicBezTo>
                    <a:pt x="10" y="0"/>
                    <a:pt x="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5219700" y="5670550"/>
              <a:ext cx="22225" cy="22225"/>
            </a:xfrm>
            <a:custGeom>
              <a:avLst/>
              <a:gdLst>
                <a:gd name="T0" fmla="*/ 0 w 6"/>
                <a:gd name="T1" fmla="*/ 5 h 6"/>
                <a:gd name="T2" fmla="*/ 4 w 6"/>
                <a:gd name="T3" fmla="*/ 6 h 6"/>
                <a:gd name="T4" fmla="*/ 6 w 6"/>
                <a:gd name="T5" fmla="*/ 0 h 6"/>
                <a:gd name="T6" fmla="*/ 0 w 6"/>
                <a:gd name="T7" fmla="*/ 5 h 6"/>
                <a:gd name="T8" fmla="*/ 0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cubicBezTo>
                    <a:pt x="1" y="5"/>
                    <a:pt x="2" y="6"/>
                    <a:pt x="4" y="6"/>
                  </a:cubicBezTo>
                  <a:cubicBezTo>
                    <a:pt x="4" y="4"/>
                    <a:pt x="5" y="2"/>
                    <a:pt x="6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5321300" y="5670550"/>
              <a:ext cx="22225" cy="22225"/>
            </a:xfrm>
            <a:custGeom>
              <a:avLst/>
              <a:gdLst>
                <a:gd name="T0" fmla="*/ 6 w 6"/>
                <a:gd name="T1" fmla="*/ 5 h 6"/>
                <a:gd name="T2" fmla="*/ 6 w 6"/>
                <a:gd name="T3" fmla="*/ 5 h 6"/>
                <a:gd name="T4" fmla="*/ 0 w 6"/>
                <a:gd name="T5" fmla="*/ 0 h 6"/>
                <a:gd name="T6" fmla="*/ 2 w 6"/>
                <a:gd name="T7" fmla="*/ 6 h 6"/>
                <a:gd name="T8" fmla="*/ 6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2"/>
                    <a:pt x="1" y="4"/>
                    <a:pt x="2" y="6"/>
                  </a:cubicBezTo>
                  <a:cubicBezTo>
                    <a:pt x="3" y="6"/>
                    <a:pt x="5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4" name="Freeform 20"/>
            <p:cNvSpPr/>
            <p:nvPr/>
          </p:nvSpPr>
          <p:spPr bwMode="auto">
            <a:xfrm>
              <a:off x="5253038" y="5664200"/>
              <a:ext cx="52388" cy="33337"/>
            </a:xfrm>
            <a:custGeom>
              <a:avLst/>
              <a:gdLst>
                <a:gd name="T0" fmla="*/ 14 w 14"/>
                <a:gd name="T1" fmla="*/ 9 h 9"/>
                <a:gd name="T2" fmla="*/ 13 w 14"/>
                <a:gd name="T3" fmla="*/ 4 h 9"/>
                <a:gd name="T4" fmla="*/ 10 w 14"/>
                <a:gd name="T5" fmla="*/ 0 h 9"/>
                <a:gd name="T6" fmla="*/ 4 w 14"/>
                <a:gd name="T7" fmla="*/ 0 h 9"/>
                <a:gd name="T8" fmla="*/ 2 w 14"/>
                <a:gd name="T9" fmla="*/ 4 h 9"/>
                <a:gd name="T10" fmla="*/ 0 w 14"/>
                <a:gd name="T11" fmla="*/ 9 h 9"/>
                <a:gd name="T12" fmla="*/ 14 w 1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4" y="9"/>
                  </a:moveTo>
                  <a:cubicBezTo>
                    <a:pt x="14" y="7"/>
                    <a:pt x="13" y="6"/>
                    <a:pt x="13" y="4"/>
                  </a:cubicBezTo>
                  <a:cubicBezTo>
                    <a:pt x="12" y="3"/>
                    <a:pt x="11" y="1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3" y="1"/>
                    <a:pt x="3" y="3"/>
                    <a:pt x="2" y="4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5" y="9"/>
                    <a:pt x="10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5" name="Freeform 21"/>
            <p:cNvSpPr/>
            <p:nvPr/>
          </p:nvSpPr>
          <p:spPr bwMode="auto">
            <a:xfrm>
              <a:off x="5192713" y="5708650"/>
              <a:ext cx="38100" cy="30162"/>
            </a:xfrm>
            <a:custGeom>
              <a:avLst/>
              <a:gdLst>
                <a:gd name="T0" fmla="*/ 10 w 10"/>
                <a:gd name="T1" fmla="*/ 1 h 8"/>
                <a:gd name="T2" fmla="*/ 3 w 10"/>
                <a:gd name="T3" fmla="*/ 0 h 8"/>
                <a:gd name="T4" fmla="*/ 0 w 10"/>
                <a:gd name="T5" fmla="*/ 8 h 8"/>
                <a:gd name="T6" fmla="*/ 9 w 10"/>
                <a:gd name="T7" fmla="*/ 8 h 8"/>
                <a:gd name="T8" fmla="*/ 10 w 1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0" y="1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2" y="2"/>
                    <a:pt x="1" y="5"/>
                    <a:pt x="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10" y="3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5249863" y="5716588"/>
              <a:ext cx="63500" cy="22225"/>
            </a:xfrm>
            <a:custGeom>
              <a:avLst/>
              <a:gdLst>
                <a:gd name="T0" fmla="*/ 0 w 17"/>
                <a:gd name="T1" fmla="*/ 0 h 6"/>
                <a:gd name="T2" fmla="*/ 0 w 17"/>
                <a:gd name="T3" fmla="*/ 6 h 6"/>
                <a:gd name="T4" fmla="*/ 17 w 17"/>
                <a:gd name="T5" fmla="*/ 6 h 6"/>
                <a:gd name="T6" fmla="*/ 16 w 17"/>
                <a:gd name="T7" fmla="*/ 0 h 6"/>
                <a:gd name="T8" fmla="*/ 0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4"/>
                    <a:pt x="17" y="2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5332413" y="5708650"/>
              <a:ext cx="33338" cy="30162"/>
            </a:xfrm>
            <a:custGeom>
              <a:avLst/>
              <a:gdLst>
                <a:gd name="T0" fmla="*/ 0 w 9"/>
                <a:gd name="T1" fmla="*/ 1 h 8"/>
                <a:gd name="T2" fmla="*/ 0 w 9"/>
                <a:gd name="T3" fmla="*/ 8 h 8"/>
                <a:gd name="T4" fmla="*/ 9 w 9"/>
                <a:gd name="T5" fmla="*/ 8 h 8"/>
                <a:gd name="T6" fmla="*/ 6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cubicBezTo>
                    <a:pt x="0" y="3"/>
                    <a:pt x="0" y="6"/>
                    <a:pt x="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8" y="2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5332413" y="5761038"/>
              <a:ext cx="33338" cy="30162"/>
            </a:xfrm>
            <a:custGeom>
              <a:avLst/>
              <a:gdLst>
                <a:gd name="T0" fmla="*/ 0 w 9"/>
                <a:gd name="T1" fmla="*/ 7 h 8"/>
                <a:gd name="T2" fmla="*/ 6 w 9"/>
                <a:gd name="T3" fmla="*/ 8 h 8"/>
                <a:gd name="T4" fmla="*/ 9 w 9"/>
                <a:gd name="T5" fmla="*/ 0 h 8"/>
                <a:gd name="T6" fmla="*/ 0 w 9"/>
                <a:gd name="T7" fmla="*/ 0 h 8"/>
                <a:gd name="T8" fmla="*/ 0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7"/>
                  </a:moveTo>
                  <a:cubicBezTo>
                    <a:pt x="2" y="7"/>
                    <a:pt x="4" y="8"/>
                    <a:pt x="6" y="8"/>
                  </a:cubicBezTo>
                  <a:cubicBezTo>
                    <a:pt x="8" y="6"/>
                    <a:pt x="9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5249863" y="5761038"/>
              <a:ext cx="63500" cy="22225"/>
            </a:xfrm>
            <a:custGeom>
              <a:avLst/>
              <a:gdLst>
                <a:gd name="T0" fmla="*/ 0 w 17"/>
                <a:gd name="T1" fmla="*/ 6 h 6"/>
                <a:gd name="T2" fmla="*/ 8 w 17"/>
                <a:gd name="T3" fmla="*/ 6 h 6"/>
                <a:gd name="T4" fmla="*/ 16 w 17"/>
                <a:gd name="T5" fmla="*/ 6 h 6"/>
                <a:gd name="T6" fmla="*/ 17 w 17"/>
                <a:gd name="T7" fmla="*/ 0 h 6"/>
                <a:gd name="T8" fmla="*/ 0 w 17"/>
                <a:gd name="T9" fmla="*/ 0 h 6"/>
                <a:gd name="T10" fmla="*/ 0 w 17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">
                  <a:moveTo>
                    <a:pt x="0" y="6"/>
                  </a:moveTo>
                  <a:cubicBezTo>
                    <a:pt x="3" y="6"/>
                    <a:pt x="6" y="6"/>
                    <a:pt x="8" y="6"/>
                  </a:cubicBezTo>
                  <a:cubicBezTo>
                    <a:pt x="11" y="6"/>
                    <a:pt x="14" y="6"/>
                    <a:pt x="16" y="6"/>
                  </a:cubicBezTo>
                  <a:cubicBezTo>
                    <a:pt x="17" y="4"/>
                    <a:pt x="17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5321300" y="5805488"/>
              <a:ext cx="22225" cy="19050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1 h 5"/>
                <a:gd name="T4" fmla="*/ 6 w 6"/>
                <a:gd name="T5" fmla="*/ 1 h 5"/>
                <a:gd name="T6" fmla="*/ 2 w 6"/>
                <a:gd name="T7" fmla="*/ 0 h 5"/>
                <a:gd name="T8" fmla="*/ 0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2" y="4"/>
                    <a:pt x="4" y="3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21" name="Freeform 27"/>
            <p:cNvSpPr/>
            <p:nvPr/>
          </p:nvSpPr>
          <p:spPr bwMode="auto">
            <a:xfrm>
              <a:off x="4987925" y="5468938"/>
              <a:ext cx="82550" cy="449262"/>
            </a:xfrm>
            <a:custGeom>
              <a:avLst/>
              <a:gdLst>
                <a:gd name="T0" fmla="*/ 0 w 22"/>
                <a:gd name="T1" fmla="*/ 20 h 120"/>
                <a:gd name="T2" fmla="*/ 0 w 22"/>
                <a:gd name="T3" fmla="*/ 100 h 120"/>
                <a:gd name="T4" fmla="*/ 19 w 22"/>
                <a:gd name="T5" fmla="*/ 120 h 120"/>
                <a:gd name="T6" fmla="*/ 22 w 22"/>
                <a:gd name="T7" fmla="*/ 120 h 120"/>
                <a:gd name="T8" fmla="*/ 22 w 22"/>
                <a:gd name="T9" fmla="*/ 0 h 120"/>
                <a:gd name="T10" fmla="*/ 19 w 22"/>
                <a:gd name="T11" fmla="*/ 0 h 120"/>
                <a:gd name="T12" fmla="*/ 0 w 22"/>
                <a:gd name="T1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20">
                  <a:moveTo>
                    <a:pt x="0" y="2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11"/>
                    <a:pt x="9" y="120"/>
                    <a:pt x="19" y="120"/>
                  </a:cubicBezTo>
                  <a:cubicBezTo>
                    <a:pt x="22" y="120"/>
                    <a:pt x="22" y="120"/>
                    <a:pt x="22" y="12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22" name="Freeform 28"/>
            <p:cNvSpPr>
              <a:spLocks noEditPoints="1"/>
            </p:cNvSpPr>
            <p:nvPr/>
          </p:nvSpPr>
          <p:spPr bwMode="auto">
            <a:xfrm>
              <a:off x="5126038" y="5468938"/>
              <a:ext cx="311150" cy="449262"/>
            </a:xfrm>
            <a:custGeom>
              <a:avLst/>
              <a:gdLst>
                <a:gd name="T0" fmla="*/ 63 w 83"/>
                <a:gd name="T1" fmla="*/ 0 h 120"/>
                <a:gd name="T2" fmla="*/ 56 w 83"/>
                <a:gd name="T3" fmla="*/ 0 h 120"/>
                <a:gd name="T4" fmla="*/ 56 w 83"/>
                <a:gd name="T5" fmla="*/ 0 h 120"/>
                <a:gd name="T6" fmla="*/ 56 w 83"/>
                <a:gd name="T7" fmla="*/ 19 h 120"/>
                <a:gd name="T8" fmla="*/ 56 w 83"/>
                <a:gd name="T9" fmla="*/ 27 h 120"/>
                <a:gd name="T10" fmla="*/ 52 w 83"/>
                <a:gd name="T11" fmla="*/ 29 h 120"/>
                <a:gd name="T12" fmla="*/ 41 w 83"/>
                <a:gd name="T13" fmla="*/ 18 h 120"/>
                <a:gd name="T14" fmla="*/ 30 w 83"/>
                <a:gd name="T15" fmla="*/ 29 h 120"/>
                <a:gd name="T16" fmla="*/ 26 w 83"/>
                <a:gd name="T17" fmla="*/ 27 h 120"/>
                <a:gd name="T18" fmla="*/ 26 w 83"/>
                <a:gd name="T19" fmla="*/ 19 h 120"/>
                <a:gd name="T20" fmla="*/ 26 w 83"/>
                <a:gd name="T21" fmla="*/ 0 h 120"/>
                <a:gd name="T22" fmla="*/ 26 w 83"/>
                <a:gd name="T23" fmla="*/ 0 h 120"/>
                <a:gd name="T24" fmla="*/ 0 w 83"/>
                <a:gd name="T25" fmla="*/ 0 h 120"/>
                <a:gd name="T26" fmla="*/ 0 w 83"/>
                <a:gd name="T27" fmla="*/ 120 h 120"/>
                <a:gd name="T28" fmla="*/ 63 w 83"/>
                <a:gd name="T29" fmla="*/ 120 h 120"/>
                <a:gd name="T30" fmla="*/ 83 w 83"/>
                <a:gd name="T31" fmla="*/ 100 h 120"/>
                <a:gd name="T32" fmla="*/ 83 w 83"/>
                <a:gd name="T33" fmla="*/ 20 h 120"/>
                <a:gd name="T34" fmla="*/ 63 w 83"/>
                <a:gd name="T35" fmla="*/ 0 h 120"/>
                <a:gd name="T36" fmla="*/ 41 w 83"/>
                <a:gd name="T37" fmla="*/ 105 h 120"/>
                <a:gd name="T38" fmla="*/ 11 w 83"/>
                <a:gd name="T39" fmla="*/ 75 h 120"/>
                <a:gd name="T40" fmla="*/ 41 w 83"/>
                <a:gd name="T41" fmla="*/ 45 h 120"/>
                <a:gd name="T42" fmla="*/ 71 w 83"/>
                <a:gd name="T43" fmla="*/ 75 h 120"/>
                <a:gd name="T44" fmla="*/ 41 w 83"/>
                <a:gd name="T45" fmla="*/ 10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20">
                  <a:moveTo>
                    <a:pt x="6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9"/>
                    <a:pt x="54" y="31"/>
                    <a:pt x="52" y="2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31"/>
                    <a:pt x="26" y="29"/>
                    <a:pt x="26" y="2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74" y="120"/>
                    <a:pt x="83" y="111"/>
                    <a:pt x="83" y="10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9"/>
                    <a:pt x="74" y="0"/>
                    <a:pt x="63" y="0"/>
                  </a:cubicBezTo>
                  <a:close/>
                  <a:moveTo>
                    <a:pt x="41" y="105"/>
                  </a:moveTo>
                  <a:cubicBezTo>
                    <a:pt x="25" y="105"/>
                    <a:pt x="11" y="91"/>
                    <a:pt x="11" y="75"/>
                  </a:cubicBezTo>
                  <a:cubicBezTo>
                    <a:pt x="11" y="58"/>
                    <a:pt x="25" y="45"/>
                    <a:pt x="41" y="45"/>
                  </a:cubicBezTo>
                  <a:cubicBezTo>
                    <a:pt x="58" y="45"/>
                    <a:pt x="71" y="58"/>
                    <a:pt x="71" y="75"/>
                  </a:cubicBezTo>
                  <a:cubicBezTo>
                    <a:pt x="71" y="91"/>
                    <a:pt x="58" y="105"/>
                    <a:pt x="4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24" name="TextBox 29"/>
          <p:cNvSpPr txBox="1"/>
          <p:nvPr/>
        </p:nvSpPr>
        <p:spPr>
          <a:xfrm>
            <a:off x="5666740" y="2292350"/>
            <a:ext cx="1439545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865">
                <a:solidFill>
                  <a:prstClr val="white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rPr>
              <a:t>网易云课堂</a:t>
            </a:r>
            <a:endParaRPr lang="zh-CN" altLang="en-US" sz="1865">
              <a:solidFill>
                <a:prstClr val="white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5615940" y="4490085"/>
            <a:ext cx="184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sz="2400">
                <a:solidFill>
                  <a:schemeClr val="bg1"/>
                </a:solidFill>
              </a:rPr>
              <a:t>爱奇艺课堂</a:t>
            </a:r>
            <a:endParaRPr lang="zh-CN" sz="2400">
              <a:solidFill>
                <a:schemeClr val="bg1"/>
              </a:solidFill>
            </a:endParaRPr>
          </a:p>
        </p:txBody>
      </p:sp>
      <p:sp>
        <p:nvSpPr>
          <p:cNvPr id="26" name="TextBox 32"/>
          <p:cNvSpPr txBox="1"/>
          <p:nvPr/>
        </p:nvSpPr>
        <p:spPr>
          <a:xfrm>
            <a:off x="5063490" y="5603240"/>
            <a:ext cx="1978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sz="2400">
                <a:solidFill>
                  <a:schemeClr val="bg1"/>
                </a:solidFill>
              </a:rPr>
              <a:t>微信公众号</a:t>
            </a:r>
            <a:endParaRPr lang="zh-CN" sz="2400">
              <a:solidFill>
                <a:schemeClr val="bg1"/>
              </a:solidFill>
            </a:endParaRPr>
          </a:p>
        </p:txBody>
      </p:sp>
      <p:grpSp>
        <p:nvGrpSpPr>
          <p:cNvPr id="27" name="Group 33"/>
          <p:cNvGrpSpPr/>
          <p:nvPr/>
        </p:nvGrpSpPr>
        <p:grpSpPr>
          <a:xfrm>
            <a:off x="4520067" y="3370501"/>
            <a:ext cx="344471" cy="382744"/>
            <a:chOff x="3295650" y="2890838"/>
            <a:chExt cx="442913" cy="492125"/>
          </a:xfrm>
          <a:solidFill>
            <a:schemeClr val="bg1"/>
          </a:solidFill>
        </p:grpSpPr>
        <p:sp>
          <p:nvSpPr>
            <p:cNvPr id="29" name="Freeform 34"/>
            <p:cNvSpPr>
              <a:spLocks noEditPoints="1"/>
            </p:cNvSpPr>
            <p:nvPr/>
          </p:nvSpPr>
          <p:spPr bwMode="auto">
            <a:xfrm>
              <a:off x="3295650" y="2890838"/>
              <a:ext cx="442913" cy="147638"/>
            </a:xfrm>
            <a:custGeom>
              <a:avLst/>
              <a:gdLst>
                <a:gd name="T0" fmla="*/ 96 w 118"/>
                <a:gd name="T1" fmla="*/ 14 h 39"/>
                <a:gd name="T2" fmla="*/ 92 w 118"/>
                <a:gd name="T3" fmla="*/ 14 h 39"/>
                <a:gd name="T4" fmla="*/ 92 w 118"/>
                <a:gd name="T5" fmla="*/ 9 h 39"/>
                <a:gd name="T6" fmla="*/ 84 w 118"/>
                <a:gd name="T7" fmla="*/ 0 h 39"/>
                <a:gd name="T8" fmla="*/ 76 w 118"/>
                <a:gd name="T9" fmla="*/ 9 h 39"/>
                <a:gd name="T10" fmla="*/ 76 w 118"/>
                <a:gd name="T11" fmla="*/ 14 h 39"/>
                <a:gd name="T12" fmla="*/ 42 w 118"/>
                <a:gd name="T13" fmla="*/ 14 h 39"/>
                <a:gd name="T14" fmla="*/ 42 w 118"/>
                <a:gd name="T15" fmla="*/ 9 h 39"/>
                <a:gd name="T16" fmla="*/ 33 w 118"/>
                <a:gd name="T17" fmla="*/ 0 h 39"/>
                <a:gd name="T18" fmla="*/ 25 w 118"/>
                <a:gd name="T19" fmla="*/ 9 h 39"/>
                <a:gd name="T20" fmla="*/ 25 w 118"/>
                <a:gd name="T21" fmla="*/ 14 h 39"/>
                <a:gd name="T22" fmla="*/ 22 w 118"/>
                <a:gd name="T23" fmla="*/ 14 h 39"/>
                <a:gd name="T24" fmla="*/ 0 w 118"/>
                <a:gd name="T25" fmla="*/ 36 h 39"/>
                <a:gd name="T26" fmla="*/ 0 w 118"/>
                <a:gd name="T27" fmla="*/ 39 h 39"/>
                <a:gd name="T28" fmla="*/ 118 w 118"/>
                <a:gd name="T29" fmla="*/ 39 h 39"/>
                <a:gd name="T30" fmla="*/ 118 w 118"/>
                <a:gd name="T31" fmla="*/ 36 h 39"/>
                <a:gd name="T32" fmla="*/ 96 w 118"/>
                <a:gd name="T33" fmla="*/ 14 h 39"/>
                <a:gd name="T34" fmla="*/ 33 w 118"/>
                <a:gd name="T35" fmla="*/ 30 h 39"/>
                <a:gd name="T36" fmla="*/ 25 w 118"/>
                <a:gd name="T37" fmla="*/ 21 h 39"/>
                <a:gd name="T38" fmla="*/ 25 w 118"/>
                <a:gd name="T39" fmla="*/ 20 h 39"/>
                <a:gd name="T40" fmla="*/ 33 w 118"/>
                <a:gd name="T41" fmla="*/ 25 h 39"/>
                <a:gd name="T42" fmla="*/ 42 w 118"/>
                <a:gd name="T43" fmla="*/ 20 h 39"/>
                <a:gd name="T44" fmla="*/ 42 w 118"/>
                <a:gd name="T45" fmla="*/ 21 h 39"/>
                <a:gd name="T46" fmla="*/ 33 w 118"/>
                <a:gd name="T47" fmla="*/ 30 h 39"/>
                <a:gd name="T48" fmla="*/ 84 w 118"/>
                <a:gd name="T49" fmla="*/ 30 h 39"/>
                <a:gd name="T50" fmla="*/ 76 w 118"/>
                <a:gd name="T51" fmla="*/ 21 h 39"/>
                <a:gd name="T52" fmla="*/ 76 w 118"/>
                <a:gd name="T53" fmla="*/ 20 h 39"/>
                <a:gd name="T54" fmla="*/ 84 w 118"/>
                <a:gd name="T55" fmla="*/ 25 h 39"/>
                <a:gd name="T56" fmla="*/ 92 w 118"/>
                <a:gd name="T57" fmla="*/ 20 h 39"/>
                <a:gd name="T58" fmla="*/ 92 w 118"/>
                <a:gd name="T59" fmla="*/ 21 h 39"/>
                <a:gd name="T60" fmla="*/ 84 w 118"/>
                <a:gd name="T61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39">
                  <a:moveTo>
                    <a:pt x="96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4"/>
                    <a:pt x="89" y="0"/>
                    <a:pt x="84" y="0"/>
                  </a:cubicBezTo>
                  <a:cubicBezTo>
                    <a:pt x="79" y="0"/>
                    <a:pt x="76" y="4"/>
                    <a:pt x="76" y="9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38" y="0"/>
                    <a:pt x="33" y="0"/>
                  </a:cubicBezTo>
                  <a:cubicBezTo>
                    <a:pt x="29" y="0"/>
                    <a:pt x="25" y="4"/>
                    <a:pt x="25" y="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0" y="14"/>
                    <a:pt x="0" y="23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23"/>
                    <a:pt x="108" y="14"/>
                    <a:pt x="96" y="14"/>
                  </a:cubicBezTo>
                  <a:close/>
                  <a:moveTo>
                    <a:pt x="33" y="30"/>
                  </a:moveTo>
                  <a:cubicBezTo>
                    <a:pt x="29" y="30"/>
                    <a:pt x="25" y="26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ubicBezTo>
                    <a:pt x="27" y="23"/>
                    <a:pt x="30" y="25"/>
                    <a:pt x="33" y="25"/>
                  </a:cubicBezTo>
                  <a:cubicBezTo>
                    <a:pt x="37" y="25"/>
                    <a:pt x="40" y="23"/>
                    <a:pt x="42" y="20"/>
                  </a:cubicBezTo>
                  <a:cubicBezTo>
                    <a:pt x="42" y="20"/>
                    <a:pt x="42" y="21"/>
                    <a:pt x="42" y="21"/>
                  </a:cubicBezTo>
                  <a:cubicBezTo>
                    <a:pt x="42" y="26"/>
                    <a:pt x="38" y="30"/>
                    <a:pt x="33" y="30"/>
                  </a:cubicBezTo>
                  <a:close/>
                  <a:moveTo>
                    <a:pt x="84" y="30"/>
                  </a:moveTo>
                  <a:cubicBezTo>
                    <a:pt x="80" y="30"/>
                    <a:pt x="76" y="26"/>
                    <a:pt x="76" y="21"/>
                  </a:cubicBezTo>
                  <a:cubicBezTo>
                    <a:pt x="76" y="21"/>
                    <a:pt x="76" y="20"/>
                    <a:pt x="76" y="20"/>
                  </a:cubicBezTo>
                  <a:cubicBezTo>
                    <a:pt x="77" y="23"/>
                    <a:pt x="80" y="25"/>
                    <a:pt x="84" y="25"/>
                  </a:cubicBezTo>
                  <a:cubicBezTo>
                    <a:pt x="88" y="25"/>
                    <a:pt x="91" y="23"/>
                    <a:pt x="92" y="20"/>
                  </a:cubicBezTo>
                  <a:cubicBezTo>
                    <a:pt x="92" y="20"/>
                    <a:pt x="92" y="21"/>
                    <a:pt x="92" y="21"/>
                  </a:cubicBezTo>
                  <a:cubicBezTo>
                    <a:pt x="92" y="26"/>
                    <a:pt x="89" y="30"/>
                    <a:pt x="8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0" name="Freeform 35"/>
            <p:cNvSpPr>
              <a:spLocks noEditPoints="1"/>
            </p:cNvSpPr>
            <p:nvPr/>
          </p:nvSpPr>
          <p:spPr bwMode="auto">
            <a:xfrm>
              <a:off x="3295650" y="3068638"/>
              <a:ext cx="442913" cy="314325"/>
            </a:xfrm>
            <a:custGeom>
              <a:avLst/>
              <a:gdLst>
                <a:gd name="T0" fmla="*/ 21 w 118"/>
                <a:gd name="T1" fmla="*/ 0 h 84"/>
                <a:gd name="T2" fmla="*/ 0 w 118"/>
                <a:gd name="T3" fmla="*/ 0 h 84"/>
                <a:gd name="T4" fmla="*/ 0 w 118"/>
                <a:gd name="T5" fmla="*/ 62 h 84"/>
                <a:gd name="T6" fmla="*/ 22 w 118"/>
                <a:gd name="T7" fmla="*/ 84 h 84"/>
                <a:gd name="T8" fmla="*/ 96 w 118"/>
                <a:gd name="T9" fmla="*/ 84 h 84"/>
                <a:gd name="T10" fmla="*/ 118 w 118"/>
                <a:gd name="T11" fmla="*/ 62 h 84"/>
                <a:gd name="T12" fmla="*/ 118 w 118"/>
                <a:gd name="T13" fmla="*/ 0 h 84"/>
                <a:gd name="T14" fmla="*/ 97 w 118"/>
                <a:gd name="T15" fmla="*/ 0 h 84"/>
                <a:gd name="T16" fmla="*/ 21 w 118"/>
                <a:gd name="T17" fmla="*/ 0 h 84"/>
                <a:gd name="T18" fmla="*/ 7 w 118"/>
                <a:gd name="T19" fmla="*/ 64 h 84"/>
                <a:gd name="T20" fmla="*/ 7 w 118"/>
                <a:gd name="T21" fmla="*/ 7 h 84"/>
                <a:gd name="T22" fmla="*/ 18 w 118"/>
                <a:gd name="T23" fmla="*/ 7 h 84"/>
                <a:gd name="T24" fmla="*/ 99 w 118"/>
                <a:gd name="T25" fmla="*/ 7 h 84"/>
                <a:gd name="T26" fmla="*/ 110 w 118"/>
                <a:gd name="T27" fmla="*/ 7 h 84"/>
                <a:gd name="T28" fmla="*/ 110 w 118"/>
                <a:gd name="T29" fmla="*/ 64 h 84"/>
                <a:gd name="T30" fmla="*/ 98 w 118"/>
                <a:gd name="T31" fmla="*/ 76 h 84"/>
                <a:gd name="T32" fmla="*/ 19 w 118"/>
                <a:gd name="T33" fmla="*/ 76 h 84"/>
                <a:gd name="T34" fmla="*/ 7 w 118"/>
                <a:gd name="T3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84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4"/>
                    <a:pt x="10" y="84"/>
                    <a:pt x="22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108" y="84"/>
                    <a:pt x="118" y="74"/>
                    <a:pt x="118" y="6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21" y="0"/>
                  </a:lnTo>
                  <a:close/>
                  <a:moveTo>
                    <a:pt x="7" y="6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1"/>
                    <a:pt x="105" y="76"/>
                    <a:pt x="98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3" y="76"/>
                    <a:pt x="7" y="71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3476625" y="315753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3584575" y="315753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3584575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3476625" y="324008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3363913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39" name="Group 41"/>
          <p:cNvGrpSpPr/>
          <p:nvPr/>
        </p:nvGrpSpPr>
        <p:grpSpPr>
          <a:xfrm>
            <a:off x="7329998" y="4547725"/>
            <a:ext cx="442909" cy="435217"/>
            <a:chOff x="8169275" y="4062413"/>
            <a:chExt cx="457200" cy="449262"/>
          </a:xfrm>
          <a:solidFill>
            <a:schemeClr val="bg1"/>
          </a:solidFill>
        </p:grpSpPr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8404225" y="4294188"/>
              <a:ext cx="222250" cy="217487"/>
            </a:xfrm>
            <a:custGeom>
              <a:avLst/>
              <a:gdLst>
                <a:gd name="T0" fmla="*/ 56 w 59"/>
                <a:gd name="T1" fmla="*/ 56 h 58"/>
                <a:gd name="T2" fmla="*/ 51 w 59"/>
                <a:gd name="T3" fmla="*/ 58 h 58"/>
                <a:gd name="T4" fmla="*/ 46 w 59"/>
                <a:gd name="T5" fmla="*/ 56 h 58"/>
                <a:gd name="T6" fmla="*/ 36 w 59"/>
                <a:gd name="T7" fmla="*/ 46 h 58"/>
                <a:gd name="T8" fmla="*/ 25 w 59"/>
                <a:gd name="T9" fmla="*/ 49 h 58"/>
                <a:gd name="T10" fmla="*/ 0 w 59"/>
                <a:gd name="T11" fmla="*/ 24 h 58"/>
                <a:gd name="T12" fmla="*/ 25 w 59"/>
                <a:gd name="T13" fmla="*/ 0 h 58"/>
                <a:gd name="T14" fmla="*/ 49 w 59"/>
                <a:gd name="T15" fmla="*/ 24 h 58"/>
                <a:gd name="T16" fmla="*/ 46 w 59"/>
                <a:gd name="T17" fmla="*/ 36 h 58"/>
                <a:gd name="T18" fmla="*/ 56 w 59"/>
                <a:gd name="T19" fmla="*/ 45 h 58"/>
                <a:gd name="T20" fmla="*/ 56 w 59"/>
                <a:gd name="T21" fmla="*/ 56 h 58"/>
                <a:gd name="T22" fmla="*/ 25 w 59"/>
                <a:gd name="T23" fmla="*/ 38 h 58"/>
                <a:gd name="T24" fmla="*/ 38 w 59"/>
                <a:gd name="T25" fmla="*/ 24 h 58"/>
                <a:gd name="T26" fmla="*/ 25 w 59"/>
                <a:gd name="T27" fmla="*/ 11 h 58"/>
                <a:gd name="T28" fmla="*/ 11 w 59"/>
                <a:gd name="T29" fmla="*/ 24 h 58"/>
                <a:gd name="T30" fmla="*/ 25 w 59"/>
                <a:gd name="T31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58">
                  <a:moveTo>
                    <a:pt x="56" y="56"/>
                  </a:moveTo>
                  <a:cubicBezTo>
                    <a:pt x="55" y="58"/>
                    <a:pt x="53" y="58"/>
                    <a:pt x="51" y="58"/>
                  </a:cubicBezTo>
                  <a:cubicBezTo>
                    <a:pt x="49" y="58"/>
                    <a:pt x="47" y="58"/>
                    <a:pt x="46" y="5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2" y="48"/>
                    <a:pt x="29" y="49"/>
                    <a:pt x="25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28"/>
                    <a:pt x="48" y="32"/>
                    <a:pt x="46" y="3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9" y="48"/>
                    <a:pt x="59" y="53"/>
                    <a:pt x="56" y="56"/>
                  </a:cubicBezTo>
                  <a:close/>
                  <a:moveTo>
                    <a:pt x="25" y="38"/>
                  </a:moveTo>
                  <a:cubicBezTo>
                    <a:pt x="32" y="38"/>
                    <a:pt x="38" y="32"/>
                    <a:pt x="38" y="24"/>
                  </a:cubicBezTo>
                  <a:cubicBezTo>
                    <a:pt x="38" y="17"/>
                    <a:pt x="32" y="11"/>
                    <a:pt x="25" y="11"/>
                  </a:cubicBezTo>
                  <a:cubicBezTo>
                    <a:pt x="17" y="11"/>
                    <a:pt x="11" y="17"/>
                    <a:pt x="11" y="24"/>
                  </a:cubicBezTo>
                  <a:cubicBezTo>
                    <a:pt x="11" y="32"/>
                    <a:pt x="17" y="38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8397875" y="4062413"/>
              <a:ext cx="198438" cy="257175"/>
            </a:xfrm>
            <a:custGeom>
              <a:avLst/>
              <a:gdLst>
                <a:gd name="T0" fmla="*/ 27 w 53"/>
                <a:gd name="T1" fmla="*/ 54 h 69"/>
                <a:gd name="T2" fmla="*/ 53 w 53"/>
                <a:gd name="T3" fmla="*/ 68 h 69"/>
                <a:gd name="T4" fmla="*/ 53 w 53"/>
                <a:gd name="T5" fmla="*/ 16 h 69"/>
                <a:gd name="T6" fmla="*/ 50 w 53"/>
                <a:gd name="T7" fmla="*/ 7 h 69"/>
                <a:gd name="T8" fmla="*/ 26 w 53"/>
                <a:gd name="T9" fmla="*/ 0 h 69"/>
                <a:gd name="T10" fmla="*/ 0 w 53"/>
                <a:gd name="T11" fmla="*/ 15 h 69"/>
                <a:gd name="T12" fmla="*/ 0 w 53"/>
                <a:gd name="T13" fmla="*/ 69 h 69"/>
                <a:gd name="T14" fmla="*/ 4 w 53"/>
                <a:gd name="T15" fmla="*/ 64 h 69"/>
                <a:gd name="T16" fmla="*/ 27 w 53"/>
                <a:gd name="T17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9">
                  <a:moveTo>
                    <a:pt x="27" y="54"/>
                  </a:moveTo>
                  <a:cubicBezTo>
                    <a:pt x="38" y="54"/>
                    <a:pt x="47" y="60"/>
                    <a:pt x="53" y="68"/>
                  </a:cubicBezTo>
                  <a:cubicBezTo>
                    <a:pt x="53" y="48"/>
                    <a:pt x="53" y="16"/>
                    <a:pt x="53" y="16"/>
                  </a:cubicBezTo>
                  <a:cubicBezTo>
                    <a:pt x="53" y="11"/>
                    <a:pt x="53" y="9"/>
                    <a:pt x="50" y="7"/>
                  </a:cubicBezTo>
                  <a:cubicBezTo>
                    <a:pt x="44" y="3"/>
                    <a:pt x="36" y="0"/>
                    <a:pt x="26" y="0"/>
                  </a:cubicBezTo>
                  <a:cubicBezTo>
                    <a:pt x="2" y="0"/>
                    <a:pt x="0" y="15"/>
                    <a:pt x="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7"/>
                    <a:pt x="2" y="65"/>
                    <a:pt x="4" y="64"/>
                  </a:cubicBezTo>
                  <a:cubicBezTo>
                    <a:pt x="10" y="58"/>
                    <a:pt x="18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8169275" y="4062413"/>
              <a:ext cx="201613" cy="355600"/>
            </a:xfrm>
            <a:custGeom>
              <a:avLst/>
              <a:gdLst>
                <a:gd name="T0" fmla="*/ 43 w 54"/>
                <a:gd name="T1" fmla="*/ 3 h 95"/>
                <a:gd name="T2" fmla="*/ 43 w 54"/>
                <a:gd name="T3" fmla="*/ 12 h 95"/>
                <a:gd name="T4" fmla="*/ 43 w 54"/>
                <a:gd name="T5" fmla="*/ 32 h 95"/>
                <a:gd name="T6" fmla="*/ 41 w 54"/>
                <a:gd name="T7" fmla="*/ 35 h 95"/>
                <a:gd name="T8" fmla="*/ 35 w 54"/>
                <a:gd name="T9" fmla="*/ 24 h 95"/>
                <a:gd name="T10" fmla="*/ 28 w 54"/>
                <a:gd name="T11" fmla="*/ 35 h 95"/>
                <a:gd name="T12" fmla="*/ 26 w 54"/>
                <a:gd name="T13" fmla="*/ 32 h 95"/>
                <a:gd name="T14" fmla="*/ 26 w 54"/>
                <a:gd name="T15" fmla="*/ 12 h 95"/>
                <a:gd name="T16" fmla="*/ 26 w 54"/>
                <a:gd name="T17" fmla="*/ 0 h 95"/>
                <a:gd name="T18" fmla="*/ 4 w 54"/>
                <a:gd name="T19" fmla="*/ 7 h 95"/>
                <a:gd name="T20" fmla="*/ 1 w 54"/>
                <a:gd name="T21" fmla="*/ 16 h 95"/>
                <a:gd name="T22" fmla="*/ 1 w 54"/>
                <a:gd name="T23" fmla="*/ 82 h 95"/>
                <a:gd name="T24" fmla="*/ 8 w 54"/>
                <a:gd name="T25" fmla="*/ 87 h 95"/>
                <a:gd name="T26" fmla="*/ 27 w 54"/>
                <a:gd name="T27" fmla="*/ 84 h 95"/>
                <a:gd name="T28" fmla="*/ 54 w 54"/>
                <a:gd name="T29" fmla="*/ 95 h 95"/>
                <a:gd name="T30" fmla="*/ 54 w 54"/>
                <a:gd name="T31" fmla="*/ 15 h 95"/>
                <a:gd name="T32" fmla="*/ 43 w 54"/>
                <a:gd name="T33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95">
                  <a:moveTo>
                    <a:pt x="43" y="3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2" y="36"/>
                    <a:pt x="41" y="3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6" y="35"/>
                    <a:pt x="26" y="3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3"/>
                    <a:pt x="4" y="7"/>
                  </a:cubicBezTo>
                  <a:cubicBezTo>
                    <a:pt x="1" y="9"/>
                    <a:pt x="1" y="11"/>
                    <a:pt x="1" y="16"/>
                  </a:cubicBezTo>
                  <a:cubicBezTo>
                    <a:pt x="1" y="16"/>
                    <a:pt x="1" y="67"/>
                    <a:pt x="1" y="82"/>
                  </a:cubicBezTo>
                  <a:cubicBezTo>
                    <a:pt x="1" y="82"/>
                    <a:pt x="0" y="89"/>
                    <a:pt x="8" y="87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44" y="81"/>
                    <a:pt x="50" y="92"/>
                    <a:pt x="54" y="9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3" y="7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43" name="Group 45"/>
          <p:cNvGrpSpPr/>
          <p:nvPr/>
        </p:nvGrpSpPr>
        <p:grpSpPr>
          <a:xfrm>
            <a:off x="4704216" y="5618225"/>
            <a:ext cx="335005" cy="488541"/>
            <a:chOff x="8156575" y="3984625"/>
            <a:chExt cx="342900" cy="500063"/>
          </a:xfrm>
          <a:solidFill>
            <a:schemeClr val="bg1"/>
          </a:solidFill>
        </p:grpSpPr>
        <p:sp>
          <p:nvSpPr>
            <p:cNvPr id="44" name="Freeform 46"/>
            <p:cNvSpPr/>
            <p:nvPr/>
          </p:nvSpPr>
          <p:spPr bwMode="auto">
            <a:xfrm>
              <a:off x="8156575" y="3984625"/>
              <a:ext cx="312738" cy="30163"/>
            </a:xfrm>
            <a:custGeom>
              <a:avLst/>
              <a:gdLst>
                <a:gd name="T0" fmla="*/ 83 w 83"/>
                <a:gd name="T1" fmla="*/ 4 h 8"/>
                <a:gd name="T2" fmla="*/ 79 w 83"/>
                <a:gd name="T3" fmla="*/ 8 h 8"/>
                <a:gd name="T4" fmla="*/ 4 w 83"/>
                <a:gd name="T5" fmla="*/ 8 h 8"/>
                <a:gd name="T6" fmla="*/ 0 w 83"/>
                <a:gd name="T7" fmla="*/ 4 h 8"/>
                <a:gd name="T8" fmla="*/ 0 w 83"/>
                <a:gd name="T9" fmla="*/ 4 h 8"/>
                <a:gd name="T10" fmla="*/ 4 w 83"/>
                <a:gd name="T11" fmla="*/ 0 h 8"/>
                <a:gd name="T12" fmla="*/ 79 w 83"/>
                <a:gd name="T13" fmla="*/ 0 h 8"/>
                <a:gd name="T14" fmla="*/ 83 w 8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">
                  <a:moveTo>
                    <a:pt x="83" y="4"/>
                  </a:moveTo>
                  <a:cubicBezTo>
                    <a:pt x="83" y="6"/>
                    <a:pt x="81" y="8"/>
                    <a:pt x="7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3" y="2"/>
                    <a:pt x="8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45" name="Freeform 47"/>
            <p:cNvSpPr>
              <a:spLocks noEditPoints="1"/>
            </p:cNvSpPr>
            <p:nvPr/>
          </p:nvSpPr>
          <p:spPr bwMode="auto">
            <a:xfrm>
              <a:off x="8340725" y="4322763"/>
              <a:ext cx="158750" cy="161925"/>
            </a:xfrm>
            <a:custGeom>
              <a:avLst/>
              <a:gdLst>
                <a:gd name="T0" fmla="*/ 21 w 42"/>
                <a:gd name="T1" fmla="*/ 43 h 43"/>
                <a:gd name="T2" fmla="*/ 0 w 42"/>
                <a:gd name="T3" fmla="*/ 21 h 43"/>
                <a:gd name="T4" fmla="*/ 21 w 42"/>
                <a:gd name="T5" fmla="*/ 0 h 43"/>
                <a:gd name="T6" fmla="*/ 42 w 42"/>
                <a:gd name="T7" fmla="*/ 21 h 43"/>
                <a:gd name="T8" fmla="*/ 21 w 42"/>
                <a:gd name="T9" fmla="*/ 43 h 43"/>
                <a:gd name="T10" fmla="*/ 31 w 42"/>
                <a:gd name="T11" fmla="*/ 21 h 43"/>
                <a:gd name="T12" fmla="*/ 21 w 42"/>
                <a:gd name="T13" fmla="*/ 11 h 43"/>
                <a:gd name="T14" fmla="*/ 10 w 42"/>
                <a:gd name="T15" fmla="*/ 21 h 43"/>
                <a:gd name="T16" fmla="*/ 21 w 42"/>
                <a:gd name="T17" fmla="*/ 32 h 43"/>
                <a:gd name="T18" fmla="*/ 31 w 42"/>
                <a:gd name="T1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1" y="43"/>
                  </a:moveTo>
                  <a:cubicBezTo>
                    <a:pt x="9" y="43"/>
                    <a:pt x="0" y="33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ubicBezTo>
                    <a:pt x="42" y="33"/>
                    <a:pt x="33" y="43"/>
                    <a:pt x="21" y="43"/>
                  </a:cubicBezTo>
                  <a:close/>
                  <a:moveTo>
                    <a:pt x="31" y="21"/>
                  </a:moveTo>
                  <a:cubicBezTo>
                    <a:pt x="31" y="16"/>
                    <a:pt x="27" y="11"/>
                    <a:pt x="21" y="11"/>
                  </a:cubicBezTo>
                  <a:cubicBezTo>
                    <a:pt x="15" y="11"/>
                    <a:pt x="10" y="16"/>
                    <a:pt x="10" y="21"/>
                  </a:cubicBezTo>
                  <a:cubicBezTo>
                    <a:pt x="10" y="27"/>
                    <a:pt x="15" y="32"/>
                    <a:pt x="21" y="32"/>
                  </a:cubicBezTo>
                  <a:cubicBezTo>
                    <a:pt x="27" y="32"/>
                    <a:pt x="31" y="27"/>
                    <a:pt x="3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8156575" y="4044950"/>
              <a:ext cx="312738" cy="304800"/>
            </a:xfrm>
            <a:custGeom>
              <a:avLst/>
              <a:gdLst>
                <a:gd name="T0" fmla="*/ 64 w 83"/>
                <a:gd name="T1" fmla="*/ 0 h 81"/>
                <a:gd name="T2" fmla="*/ 19 w 83"/>
                <a:gd name="T3" fmla="*/ 0 h 81"/>
                <a:gd name="T4" fmla="*/ 0 w 83"/>
                <a:gd name="T5" fmla="*/ 0 h 81"/>
                <a:gd name="T6" fmla="*/ 0 w 83"/>
                <a:gd name="T7" fmla="*/ 19 h 81"/>
                <a:gd name="T8" fmla="*/ 0 w 83"/>
                <a:gd name="T9" fmla="*/ 31 h 81"/>
                <a:gd name="T10" fmla="*/ 0 w 83"/>
                <a:gd name="T11" fmla="*/ 33 h 81"/>
                <a:gd name="T12" fmla="*/ 0 w 83"/>
                <a:gd name="T13" fmla="*/ 33 h 81"/>
                <a:gd name="T14" fmla="*/ 19 w 83"/>
                <a:gd name="T15" fmla="*/ 50 h 81"/>
                <a:gd name="T16" fmla="*/ 31 w 83"/>
                <a:gd name="T17" fmla="*/ 50 h 81"/>
                <a:gd name="T18" fmla="*/ 43 w 83"/>
                <a:gd name="T19" fmla="*/ 81 h 81"/>
                <a:gd name="T20" fmla="*/ 70 w 83"/>
                <a:gd name="T21" fmla="*/ 65 h 81"/>
                <a:gd name="T22" fmla="*/ 56 w 83"/>
                <a:gd name="T23" fmla="*/ 50 h 81"/>
                <a:gd name="T24" fmla="*/ 64 w 83"/>
                <a:gd name="T25" fmla="*/ 50 h 81"/>
                <a:gd name="T26" fmla="*/ 83 w 83"/>
                <a:gd name="T27" fmla="*/ 33 h 81"/>
                <a:gd name="T28" fmla="*/ 83 w 83"/>
                <a:gd name="T29" fmla="*/ 33 h 81"/>
                <a:gd name="T30" fmla="*/ 83 w 83"/>
                <a:gd name="T31" fmla="*/ 31 h 81"/>
                <a:gd name="T32" fmla="*/ 83 w 83"/>
                <a:gd name="T33" fmla="*/ 19 h 81"/>
                <a:gd name="T34" fmla="*/ 83 w 83"/>
                <a:gd name="T35" fmla="*/ 0 h 81"/>
                <a:gd name="T36" fmla="*/ 64 w 83"/>
                <a:gd name="T37" fmla="*/ 0 h 81"/>
                <a:gd name="T38" fmla="*/ 41 w 83"/>
                <a:gd name="T39" fmla="*/ 15 h 81"/>
                <a:gd name="T40" fmla="*/ 52 w 83"/>
                <a:gd name="T41" fmla="*/ 25 h 81"/>
                <a:gd name="T42" fmla="*/ 41 w 83"/>
                <a:gd name="T43" fmla="*/ 35 h 81"/>
                <a:gd name="T44" fmla="*/ 31 w 83"/>
                <a:gd name="T45" fmla="*/ 25 h 81"/>
                <a:gd name="T46" fmla="*/ 41 w 83"/>
                <a:gd name="T4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81">
                  <a:moveTo>
                    <a:pt x="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43"/>
                    <a:pt x="9" y="50"/>
                    <a:pt x="19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8" y="72"/>
                    <a:pt x="58" y="66"/>
                    <a:pt x="70" y="6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74" y="50"/>
                    <a:pt x="82" y="43"/>
                    <a:pt x="83" y="33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64" y="0"/>
                  </a:lnTo>
                  <a:close/>
                  <a:moveTo>
                    <a:pt x="41" y="15"/>
                  </a:moveTo>
                  <a:cubicBezTo>
                    <a:pt x="47" y="15"/>
                    <a:pt x="52" y="19"/>
                    <a:pt x="52" y="25"/>
                  </a:cubicBezTo>
                  <a:cubicBezTo>
                    <a:pt x="52" y="31"/>
                    <a:pt x="47" y="35"/>
                    <a:pt x="41" y="35"/>
                  </a:cubicBezTo>
                  <a:cubicBezTo>
                    <a:pt x="36" y="35"/>
                    <a:pt x="31" y="31"/>
                    <a:pt x="31" y="25"/>
                  </a:cubicBezTo>
                  <a:cubicBezTo>
                    <a:pt x="31" y="19"/>
                    <a:pt x="36" y="15"/>
                    <a:pt x="4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2" name="TextBox 29"/>
          <p:cNvSpPr txBox="1"/>
          <p:nvPr/>
        </p:nvSpPr>
        <p:spPr>
          <a:xfrm>
            <a:off x="5057140" y="3360420"/>
            <a:ext cx="143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zh-CN" altLang="en-US" sz="2400">
                <a:solidFill>
                  <a:prstClr val="white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rPr>
              <a:t>腾讯课堂</a:t>
            </a:r>
            <a:r>
              <a:rPr lang="en-US" sz="2400">
                <a:solidFill>
                  <a:prstClr val="white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rPr>
              <a:t> </a:t>
            </a:r>
            <a:endParaRPr sz="2400"/>
          </a:p>
        </p:txBody>
      </p:sp>
      <p:pic>
        <p:nvPicPr>
          <p:cNvPr id="58" name="图片 57" descr="关注我们了解更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20" y="4950460"/>
            <a:ext cx="1711325" cy="1711325"/>
          </a:xfrm>
          <a:prstGeom prst="rect">
            <a:avLst/>
          </a:prstGeom>
          <a:ln>
            <a:noFill/>
          </a:ln>
        </p:spPr>
      </p:pic>
      <p:sp>
        <p:nvSpPr>
          <p:cNvPr id="61" name="Freeform 19"/>
          <p:cNvSpPr/>
          <p:nvPr/>
        </p:nvSpPr>
        <p:spPr bwMode="auto">
          <a:xfrm>
            <a:off x="3806062" y="1201820"/>
            <a:ext cx="2480400" cy="1025064"/>
          </a:xfrm>
          <a:custGeom>
            <a:avLst/>
            <a:gdLst>
              <a:gd name="T0" fmla="*/ 13 w 172"/>
              <a:gd name="T1" fmla="*/ 70 h 71"/>
              <a:gd name="T2" fmla="*/ 0 w 172"/>
              <a:gd name="T3" fmla="*/ 40 h 71"/>
              <a:gd name="T4" fmla="*/ 0 w 172"/>
              <a:gd name="T5" fmla="*/ 40 h 71"/>
              <a:gd name="T6" fmla="*/ 0 w 172"/>
              <a:gd name="T7" fmla="*/ 40 h 71"/>
              <a:gd name="T8" fmla="*/ 5 w 172"/>
              <a:gd name="T9" fmla="*/ 1 h 71"/>
              <a:gd name="T10" fmla="*/ 5 w 172"/>
              <a:gd name="T11" fmla="*/ 1 h 71"/>
              <a:gd name="T12" fmla="*/ 5 w 172"/>
              <a:gd name="T13" fmla="*/ 1 h 71"/>
              <a:gd name="T14" fmla="*/ 20 w 172"/>
              <a:gd name="T15" fmla="*/ 0 h 71"/>
              <a:gd name="T16" fmla="*/ 164 w 172"/>
              <a:gd name="T17" fmla="*/ 15 h 71"/>
              <a:gd name="T18" fmla="*/ 165 w 172"/>
              <a:gd name="T19" fmla="*/ 15 h 71"/>
              <a:gd name="T20" fmla="*/ 165 w 172"/>
              <a:gd name="T21" fmla="*/ 15 h 71"/>
              <a:gd name="T22" fmla="*/ 172 w 172"/>
              <a:gd name="T23" fmla="*/ 37 h 71"/>
              <a:gd name="T24" fmla="*/ 172 w 172"/>
              <a:gd name="T25" fmla="*/ 37 h 71"/>
              <a:gd name="T26" fmla="*/ 172 w 172"/>
              <a:gd name="T27" fmla="*/ 37 h 71"/>
              <a:gd name="T28" fmla="*/ 160 w 172"/>
              <a:gd name="T29" fmla="*/ 56 h 71"/>
              <a:gd name="T30" fmla="*/ 160 w 172"/>
              <a:gd name="T31" fmla="*/ 56 h 71"/>
              <a:gd name="T32" fmla="*/ 160 w 172"/>
              <a:gd name="T33" fmla="*/ 56 h 71"/>
              <a:gd name="T34" fmla="*/ 151 w 172"/>
              <a:gd name="T35" fmla="*/ 56 h 71"/>
              <a:gd name="T36" fmla="*/ 13 w 172"/>
              <a:gd name="T37" fmla="*/ 70 h 71"/>
              <a:gd name="T38" fmla="*/ 13 w 172"/>
              <a:gd name="T39" fmla="*/ 71 h 71"/>
              <a:gd name="T40" fmla="*/ 13 w 172"/>
              <a:gd name="T41" fmla="*/ 7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2" h="71">
                <a:moveTo>
                  <a:pt x="13" y="70"/>
                </a:moveTo>
                <a:cubicBezTo>
                  <a:pt x="8" y="60"/>
                  <a:pt x="4" y="5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1" y="26"/>
                  <a:pt x="3" y="13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10" y="1"/>
                  <a:pt x="15" y="0"/>
                  <a:pt x="20" y="0"/>
                </a:cubicBezTo>
                <a:cubicBezTo>
                  <a:pt x="68" y="0"/>
                  <a:pt x="117" y="5"/>
                  <a:pt x="164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5" y="15"/>
                  <a:pt x="165" y="15"/>
                  <a:pt x="165" y="15"/>
                </a:cubicBezTo>
                <a:cubicBezTo>
                  <a:pt x="167" y="23"/>
                  <a:pt x="170" y="30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68" y="43"/>
                  <a:pt x="164" y="49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57" y="56"/>
                  <a:pt x="154" y="56"/>
                  <a:pt x="151" y="56"/>
                </a:cubicBezTo>
                <a:cubicBezTo>
                  <a:pt x="105" y="56"/>
                  <a:pt x="58" y="61"/>
                  <a:pt x="13" y="70"/>
                </a:cubicBezTo>
                <a:cubicBezTo>
                  <a:pt x="13" y="71"/>
                  <a:pt x="13" y="71"/>
                  <a:pt x="13" y="71"/>
                </a:cubicBezTo>
                <a:lnTo>
                  <a:pt x="13" y="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en-US" sz="2400">
              <a:solidFill>
                <a:prstClr val="black"/>
              </a:solidFill>
              <a:latin typeface="Agency FB" panose="020B0503020202020204" pitchFamily="34" charset="0"/>
              <a:ea typeface="造字工房悦黑体验版纤细体" pitchFamily="50" charset="-122"/>
              <a:sym typeface="Agency FB" panose="020B0503020202020204" pitchFamily="34" charset="0"/>
            </a:endParaRPr>
          </a:p>
        </p:txBody>
      </p:sp>
      <p:grpSp>
        <p:nvGrpSpPr>
          <p:cNvPr id="62" name="Group 33"/>
          <p:cNvGrpSpPr/>
          <p:nvPr/>
        </p:nvGrpSpPr>
        <p:grpSpPr>
          <a:xfrm>
            <a:off x="3991112" y="1448356"/>
            <a:ext cx="344471" cy="382744"/>
            <a:chOff x="3295650" y="2890838"/>
            <a:chExt cx="442913" cy="492125"/>
          </a:xfrm>
          <a:solidFill>
            <a:schemeClr val="bg1"/>
          </a:solidFill>
        </p:grpSpPr>
        <p:sp>
          <p:nvSpPr>
            <p:cNvPr id="63" name="Freeform 34"/>
            <p:cNvSpPr>
              <a:spLocks noEditPoints="1"/>
            </p:cNvSpPr>
            <p:nvPr/>
          </p:nvSpPr>
          <p:spPr bwMode="auto">
            <a:xfrm>
              <a:off x="3295650" y="2890838"/>
              <a:ext cx="442913" cy="147638"/>
            </a:xfrm>
            <a:custGeom>
              <a:avLst/>
              <a:gdLst>
                <a:gd name="T0" fmla="*/ 96 w 118"/>
                <a:gd name="T1" fmla="*/ 14 h 39"/>
                <a:gd name="T2" fmla="*/ 92 w 118"/>
                <a:gd name="T3" fmla="*/ 14 h 39"/>
                <a:gd name="T4" fmla="*/ 92 w 118"/>
                <a:gd name="T5" fmla="*/ 9 h 39"/>
                <a:gd name="T6" fmla="*/ 84 w 118"/>
                <a:gd name="T7" fmla="*/ 0 h 39"/>
                <a:gd name="T8" fmla="*/ 76 w 118"/>
                <a:gd name="T9" fmla="*/ 9 h 39"/>
                <a:gd name="T10" fmla="*/ 76 w 118"/>
                <a:gd name="T11" fmla="*/ 14 h 39"/>
                <a:gd name="T12" fmla="*/ 42 w 118"/>
                <a:gd name="T13" fmla="*/ 14 h 39"/>
                <a:gd name="T14" fmla="*/ 42 w 118"/>
                <a:gd name="T15" fmla="*/ 9 h 39"/>
                <a:gd name="T16" fmla="*/ 33 w 118"/>
                <a:gd name="T17" fmla="*/ 0 h 39"/>
                <a:gd name="T18" fmla="*/ 25 w 118"/>
                <a:gd name="T19" fmla="*/ 9 h 39"/>
                <a:gd name="T20" fmla="*/ 25 w 118"/>
                <a:gd name="T21" fmla="*/ 14 h 39"/>
                <a:gd name="T22" fmla="*/ 22 w 118"/>
                <a:gd name="T23" fmla="*/ 14 h 39"/>
                <a:gd name="T24" fmla="*/ 0 w 118"/>
                <a:gd name="T25" fmla="*/ 36 h 39"/>
                <a:gd name="T26" fmla="*/ 0 w 118"/>
                <a:gd name="T27" fmla="*/ 39 h 39"/>
                <a:gd name="T28" fmla="*/ 118 w 118"/>
                <a:gd name="T29" fmla="*/ 39 h 39"/>
                <a:gd name="T30" fmla="*/ 118 w 118"/>
                <a:gd name="T31" fmla="*/ 36 h 39"/>
                <a:gd name="T32" fmla="*/ 96 w 118"/>
                <a:gd name="T33" fmla="*/ 14 h 39"/>
                <a:gd name="T34" fmla="*/ 33 w 118"/>
                <a:gd name="T35" fmla="*/ 30 h 39"/>
                <a:gd name="T36" fmla="*/ 25 w 118"/>
                <a:gd name="T37" fmla="*/ 21 h 39"/>
                <a:gd name="T38" fmla="*/ 25 w 118"/>
                <a:gd name="T39" fmla="*/ 20 h 39"/>
                <a:gd name="T40" fmla="*/ 33 w 118"/>
                <a:gd name="T41" fmla="*/ 25 h 39"/>
                <a:gd name="T42" fmla="*/ 42 w 118"/>
                <a:gd name="T43" fmla="*/ 20 h 39"/>
                <a:gd name="T44" fmla="*/ 42 w 118"/>
                <a:gd name="T45" fmla="*/ 21 h 39"/>
                <a:gd name="T46" fmla="*/ 33 w 118"/>
                <a:gd name="T47" fmla="*/ 30 h 39"/>
                <a:gd name="T48" fmla="*/ 84 w 118"/>
                <a:gd name="T49" fmla="*/ 30 h 39"/>
                <a:gd name="T50" fmla="*/ 76 w 118"/>
                <a:gd name="T51" fmla="*/ 21 h 39"/>
                <a:gd name="T52" fmla="*/ 76 w 118"/>
                <a:gd name="T53" fmla="*/ 20 h 39"/>
                <a:gd name="T54" fmla="*/ 84 w 118"/>
                <a:gd name="T55" fmla="*/ 25 h 39"/>
                <a:gd name="T56" fmla="*/ 92 w 118"/>
                <a:gd name="T57" fmla="*/ 20 h 39"/>
                <a:gd name="T58" fmla="*/ 92 w 118"/>
                <a:gd name="T59" fmla="*/ 21 h 39"/>
                <a:gd name="T60" fmla="*/ 84 w 118"/>
                <a:gd name="T61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39">
                  <a:moveTo>
                    <a:pt x="96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4"/>
                    <a:pt x="89" y="0"/>
                    <a:pt x="84" y="0"/>
                  </a:cubicBezTo>
                  <a:cubicBezTo>
                    <a:pt x="79" y="0"/>
                    <a:pt x="76" y="4"/>
                    <a:pt x="76" y="9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38" y="0"/>
                    <a:pt x="33" y="0"/>
                  </a:cubicBezTo>
                  <a:cubicBezTo>
                    <a:pt x="29" y="0"/>
                    <a:pt x="25" y="4"/>
                    <a:pt x="25" y="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0" y="14"/>
                    <a:pt x="0" y="23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23"/>
                    <a:pt x="108" y="14"/>
                    <a:pt x="96" y="14"/>
                  </a:cubicBezTo>
                  <a:close/>
                  <a:moveTo>
                    <a:pt x="33" y="30"/>
                  </a:moveTo>
                  <a:cubicBezTo>
                    <a:pt x="29" y="30"/>
                    <a:pt x="25" y="26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ubicBezTo>
                    <a:pt x="27" y="23"/>
                    <a:pt x="30" y="25"/>
                    <a:pt x="33" y="25"/>
                  </a:cubicBezTo>
                  <a:cubicBezTo>
                    <a:pt x="37" y="25"/>
                    <a:pt x="40" y="23"/>
                    <a:pt x="42" y="20"/>
                  </a:cubicBezTo>
                  <a:cubicBezTo>
                    <a:pt x="42" y="20"/>
                    <a:pt x="42" y="21"/>
                    <a:pt x="42" y="21"/>
                  </a:cubicBezTo>
                  <a:cubicBezTo>
                    <a:pt x="42" y="26"/>
                    <a:pt x="38" y="30"/>
                    <a:pt x="33" y="30"/>
                  </a:cubicBezTo>
                  <a:close/>
                  <a:moveTo>
                    <a:pt x="84" y="30"/>
                  </a:moveTo>
                  <a:cubicBezTo>
                    <a:pt x="80" y="30"/>
                    <a:pt x="76" y="26"/>
                    <a:pt x="76" y="21"/>
                  </a:cubicBezTo>
                  <a:cubicBezTo>
                    <a:pt x="76" y="21"/>
                    <a:pt x="76" y="20"/>
                    <a:pt x="76" y="20"/>
                  </a:cubicBezTo>
                  <a:cubicBezTo>
                    <a:pt x="77" y="23"/>
                    <a:pt x="80" y="25"/>
                    <a:pt x="84" y="25"/>
                  </a:cubicBezTo>
                  <a:cubicBezTo>
                    <a:pt x="88" y="25"/>
                    <a:pt x="91" y="23"/>
                    <a:pt x="92" y="20"/>
                  </a:cubicBezTo>
                  <a:cubicBezTo>
                    <a:pt x="92" y="20"/>
                    <a:pt x="92" y="21"/>
                    <a:pt x="92" y="21"/>
                  </a:cubicBezTo>
                  <a:cubicBezTo>
                    <a:pt x="92" y="26"/>
                    <a:pt x="89" y="30"/>
                    <a:pt x="8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4" name="Freeform 35"/>
            <p:cNvSpPr>
              <a:spLocks noEditPoints="1"/>
            </p:cNvSpPr>
            <p:nvPr/>
          </p:nvSpPr>
          <p:spPr bwMode="auto">
            <a:xfrm>
              <a:off x="3295650" y="3068638"/>
              <a:ext cx="442913" cy="314325"/>
            </a:xfrm>
            <a:custGeom>
              <a:avLst/>
              <a:gdLst>
                <a:gd name="T0" fmla="*/ 21 w 118"/>
                <a:gd name="T1" fmla="*/ 0 h 84"/>
                <a:gd name="T2" fmla="*/ 0 w 118"/>
                <a:gd name="T3" fmla="*/ 0 h 84"/>
                <a:gd name="T4" fmla="*/ 0 w 118"/>
                <a:gd name="T5" fmla="*/ 62 h 84"/>
                <a:gd name="T6" fmla="*/ 22 w 118"/>
                <a:gd name="T7" fmla="*/ 84 h 84"/>
                <a:gd name="T8" fmla="*/ 96 w 118"/>
                <a:gd name="T9" fmla="*/ 84 h 84"/>
                <a:gd name="T10" fmla="*/ 118 w 118"/>
                <a:gd name="T11" fmla="*/ 62 h 84"/>
                <a:gd name="T12" fmla="*/ 118 w 118"/>
                <a:gd name="T13" fmla="*/ 0 h 84"/>
                <a:gd name="T14" fmla="*/ 97 w 118"/>
                <a:gd name="T15" fmla="*/ 0 h 84"/>
                <a:gd name="T16" fmla="*/ 21 w 118"/>
                <a:gd name="T17" fmla="*/ 0 h 84"/>
                <a:gd name="T18" fmla="*/ 7 w 118"/>
                <a:gd name="T19" fmla="*/ 64 h 84"/>
                <a:gd name="T20" fmla="*/ 7 w 118"/>
                <a:gd name="T21" fmla="*/ 7 h 84"/>
                <a:gd name="T22" fmla="*/ 18 w 118"/>
                <a:gd name="T23" fmla="*/ 7 h 84"/>
                <a:gd name="T24" fmla="*/ 99 w 118"/>
                <a:gd name="T25" fmla="*/ 7 h 84"/>
                <a:gd name="T26" fmla="*/ 110 w 118"/>
                <a:gd name="T27" fmla="*/ 7 h 84"/>
                <a:gd name="T28" fmla="*/ 110 w 118"/>
                <a:gd name="T29" fmla="*/ 64 h 84"/>
                <a:gd name="T30" fmla="*/ 98 w 118"/>
                <a:gd name="T31" fmla="*/ 76 h 84"/>
                <a:gd name="T32" fmla="*/ 19 w 118"/>
                <a:gd name="T33" fmla="*/ 76 h 84"/>
                <a:gd name="T34" fmla="*/ 7 w 118"/>
                <a:gd name="T3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84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4"/>
                    <a:pt x="10" y="84"/>
                    <a:pt x="22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108" y="84"/>
                    <a:pt x="118" y="74"/>
                    <a:pt x="118" y="6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21" y="0"/>
                  </a:lnTo>
                  <a:close/>
                  <a:moveTo>
                    <a:pt x="7" y="6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1"/>
                    <a:pt x="105" y="76"/>
                    <a:pt x="98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3" y="76"/>
                    <a:pt x="7" y="71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5" name="Freeform 36"/>
            <p:cNvSpPr/>
            <p:nvPr/>
          </p:nvSpPr>
          <p:spPr bwMode="auto">
            <a:xfrm>
              <a:off x="3476625" y="315753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3584575" y="315753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584575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3476625" y="324008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3363913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/>
              <a:endParaRPr lang="en-US" sz="2400">
                <a:solidFill>
                  <a:prstClr val="black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70" name="TextBox 29"/>
          <p:cNvSpPr txBox="1"/>
          <p:nvPr/>
        </p:nvSpPr>
        <p:spPr>
          <a:xfrm>
            <a:off x="4528185" y="1438275"/>
            <a:ext cx="143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zh-CN" altLang="en-US" sz="2400">
                <a:solidFill>
                  <a:prstClr val="white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rPr>
              <a:t>千聊课堂</a:t>
            </a:r>
            <a:r>
              <a:rPr lang="en-US" sz="2400">
                <a:solidFill>
                  <a:prstClr val="white"/>
                </a:solidFill>
                <a:latin typeface="Agency FB" panose="020B0503020202020204" pitchFamily="34" charset="0"/>
                <a:ea typeface="造字工房悦黑体验版纤细体" pitchFamily="50" charset="-122"/>
                <a:sym typeface="Agency FB" panose="020B0503020202020204" pitchFamily="34" charset="0"/>
              </a:rPr>
              <a:t> </a:t>
            </a:r>
            <a:endParaRPr sz="2400"/>
          </a:p>
        </p:txBody>
      </p:sp>
      <p:pic>
        <p:nvPicPr>
          <p:cNvPr id="72" name="图片 71" descr="Arduino第一季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35380"/>
            <a:ext cx="1600835" cy="1600835"/>
          </a:xfrm>
          <a:prstGeom prst="rect">
            <a:avLst/>
          </a:prstGeom>
          <a:ln>
            <a:noFill/>
          </a:ln>
        </p:spPr>
      </p:pic>
      <p:pic>
        <p:nvPicPr>
          <p:cNvPr id="23" name="图片 22" descr="网易云课堂地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780" y="1972945"/>
            <a:ext cx="1640840" cy="1640840"/>
          </a:xfrm>
          <a:prstGeom prst="rect">
            <a:avLst/>
          </a:prstGeom>
          <a:ln>
            <a:noFill/>
          </a:ln>
        </p:spPr>
      </p:pic>
      <p:pic>
        <p:nvPicPr>
          <p:cNvPr id="28" name="图片 27" descr="腾讯课堂地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45" y="3080385"/>
            <a:ext cx="1586230" cy="1586230"/>
          </a:xfrm>
          <a:prstGeom prst="rect">
            <a:avLst/>
          </a:prstGeom>
          <a:ln>
            <a:noFill/>
          </a:ln>
        </p:spPr>
      </p:pic>
      <p:pic>
        <p:nvPicPr>
          <p:cNvPr id="31" name="图片 30" descr="爱奇艺课程地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415" y="3963670"/>
            <a:ext cx="1640205" cy="1640205"/>
          </a:xfrm>
          <a:prstGeom prst="rect">
            <a:avLst/>
          </a:prstGeom>
          <a:ln>
            <a:noFill/>
          </a:ln>
        </p:spPr>
      </p:pic>
    </p:spTree>
    <p:custDataLst>
      <p:tags r:id="rId7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23812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联系我们：</a:t>
            </a:r>
            <a:endParaRPr lang="zh-CN" altLang="en-US" sz="2800" b="1">
              <a:latin typeface="+mn-ea"/>
            </a:endParaRPr>
          </a:p>
        </p:txBody>
      </p:sp>
      <p:pic>
        <p:nvPicPr>
          <p:cNvPr id="5" name="图片 4" descr="关注我们了解更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035810"/>
            <a:ext cx="2786380" cy="2786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482219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创客童年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公众号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图片 10" descr="qrcode_for_gh_70ea5dbf1d8c_430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45" y="2186940"/>
            <a:ext cx="2489835" cy="24847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44645" y="482790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创客童年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肖老师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5" name="图片 14" descr="微信图片_201903220839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2186940"/>
            <a:ext cx="2510790" cy="25215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48550" y="482790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创客童年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周老师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9" name="图片 8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735" y="5561330"/>
            <a:ext cx="1210310" cy="12103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00465" y="5751830"/>
            <a:ext cx="307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18900744765(</a:t>
            </a:r>
            <a:r>
              <a:rPr lang="zh-CN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肖老师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15115376510(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周老师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>
                <a:latin typeface="+mj-lt"/>
                <a:ea typeface="+mj-ea"/>
                <a:cs typeface="+mj-cs"/>
              </a:rPr>
              <a:t>THANKS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535" y="74295"/>
            <a:ext cx="2858770" cy="19538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2485" y="1196975"/>
            <a:ext cx="6697345" cy="70929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4800" dirty="0">
                <a:solidFill>
                  <a:srgbClr val="00B050"/>
                </a:solidFill>
                <a:latin typeface="+mj-ea"/>
                <a:ea typeface="+mj-ea"/>
                <a:cs typeface="+mj-cs"/>
                <a:sym typeface="+mn-ea"/>
              </a:rPr>
              <a:t>陪孩子一起学</a:t>
            </a:r>
            <a:r>
              <a:rPr lang="en-US" altLang="zh-CN" sz="4800" dirty="0">
                <a:solidFill>
                  <a:srgbClr val="00B050"/>
                </a:solidFill>
                <a:latin typeface="+mj-ea"/>
                <a:ea typeface="+mj-ea"/>
                <a:cs typeface="+mj-cs"/>
                <a:sym typeface="+mn-ea"/>
              </a:rPr>
              <a:t>Arduino</a:t>
            </a:r>
            <a:br>
              <a:rPr lang="zh-CN" altLang="en-US" sz="3600" dirty="0">
                <a:solidFill>
                  <a:srgbClr val="FF0000"/>
                </a:solidFill>
                <a:latin typeface="+mj-ea"/>
                <a:ea typeface="+mj-ea"/>
                <a:cs typeface="+mj-cs"/>
              </a:rPr>
            </a:br>
            <a:endParaRPr lang="zh-CN" altLang="en-US" sz="3600" dirty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0355" y="1661160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accent4"/>
                </a:solidFill>
                <a:sym typeface="+mn-ea"/>
              </a:rPr>
              <a:t>——</a:t>
            </a:r>
            <a:r>
              <a:rPr lang="zh-CN" altLang="en-US" sz="3600">
                <a:solidFill>
                  <a:schemeClr val="accent4"/>
                </a:solidFill>
                <a:sym typeface="+mn-ea"/>
              </a:rPr>
              <a:t>机器人从零学起</a:t>
            </a:r>
            <a:endParaRPr lang="zh-CN" altLang="en-US" sz="3600">
              <a:solidFill>
                <a:schemeClr val="accent4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250" y="238125"/>
            <a:ext cx="3228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+mn-ea"/>
              </a:rPr>
              <a:t>Arduino</a:t>
            </a:r>
            <a:r>
              <a:rPr lang="zh-CN" altLang="zh-CN" sz="2800" b="1">
                <a:latin typeface="+mn-ea"/>
              </a:rPr>
              <a:t>课程目录</a:t>
            </a:r>
            <a:r>
              <a:rPr lang="zh-CN" altLang="en-US" sz="2800" b="1">
                <a:latin typeface="+mn-ea"/>
              </a:rPr>
              <a:t>：</a:t>
            </a:r>
            <a:endParaRPr lang="zh-CN" altLang="en-US" sz="2800" b="1">
              <a:latin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369695" y="1230630"/>
          <a:ext cx="8549640" cy="466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80"/>
                <a:gridCol w="2849880"/>
                <a:gridCol w="2849880"/>
              </a:tblGrid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第一章：输出控制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第二章：传感器控制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第三章：项目小制作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点亮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光控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疯狂的马达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闪烁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串口监视器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红外遥控风扇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流水灯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串口监视器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下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遥控摇头风扇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蜂鸣器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电路基础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创意风扇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防空报警器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按键传感器原理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迎宾机器人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音乐大师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数字骰子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四位数码管原理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数码管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电子琴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距离测量仪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计时交通灯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电位器原理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硬币计数盒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呼吸灯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18.RGB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彩灯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点阵指示牌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石头剪刀布游戏盒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29.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自动浇花机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250" y="238125"/>
            <a:ext cx="2867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输出控制：</a:t>
            </a:r>
            <a:r>
              <a:rPr lang="en-US" altLang="zh-CN" sz="2800" b="1">
                <a:latin typeface="+mn-ea"/>
              </a:rPr>
              <a:t>LED</a:t>
            </a:r>
            <a:r>
              <a:rPr lang="zh-CN" altLang="en-US" sz="2800" b="1">
                <a:latin typeface="+mn-ea"/>
              </a:rPr>
              <a:t>灯</a:t>
            </a:r>
            <a:endParaRPr lang="zh-CN" altLang="en-US" sz="2800" b="1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电路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562100"/>
            <a:ext cx="4344670" cy="3291205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闪烁LED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705" y="1562100"/>
            <a:ext cx="4359910" cy="3301365"/>
          </a:xfrm>
          <a:prstGeom prst="rect">
            <a:avLst/>
          </a:prstGeom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5276850" y="3303905"/>
            <a:ext cx="288290" cy="250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29510" y="53130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基本电路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3830" y="53130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编程控制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6620" y="32385"/>
            <a:ext cx="2399030" cy="163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+mn-ea"/>
              </a:rPr>
              <a:t>输出控制：流水灯</a:t>
            </a:r>
            <a:endParaRPr lang="zh-CN" altLang="en-US" sz="2800" b="1">
              <a:latin typeface="+mn-ea"/>
            </a:endParaRPr>
          </a:p>
        </p:txBody>
      </p:sp>
      <p:pic>
        <p:nvPicPr>
          <p:cNvPr id="3" name="图片 2" descr="流水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15" y="1259205"/>
            <a:ext cx="6930390" cy="5200650"/>
          </a:xfrm>
          <a:prstGeom prst="rect">
            <a:avLst/>
          </a:prstGeom>
        </p:spPr>
      </p:pic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>
            <a:off x="-14605" y="506425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>
            <p:custDataLst>
              <p:tags r:id="rId1"/>
            </p:custDataLst>
          </p:nvPr>
        </p:nvSpPr>
        <p:spPr>
          <a:xfrm>
            <a:off x="0" y="4995672"/>
            <a:ext cx="3365425" cy="186232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250" y="238125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+mn-ea"/>
                <a:sym typeface="+mn-ea"/>
              </a:rPr>
              <a:t>输出控制：数码管</a:t>
            </a:r>
            <a:endParaRPr lang="zh-CN" altLang="en-US" sz="2800" b="1">
              <a:latin typeface="+mn-ea"/>
            </a:endParaRPr>
          </a:p>
        </p:txBody>
      </p:sp>
      <p:pic>
        <p:nvPicPr>
          <p:cNvPr id="5" name="图片 4" descr="71cf3bc79f3df8dccd791e06cf11728b461028e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212850"/>
            <a:ext cx="2880021" cy="3794346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5516880" y="274320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501640" y="274320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76072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" idx="3"/>
          </p:cNvCxnSpPr>
          <p:nvPr/>
        </p:nvCxnSpPr>
        <p:spPr>
          <a:xfrm flipH="1">
            <a:off x="5760720" y="344424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760720" y="353568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18" name="等腰三角形 17"/>
          <p:cNvSpPr/>
          <p:nvPr/>
        </p:nvSpPr>
        <p:spPr>
          <a:xfrm>
            <a:off x="6116320" y="274828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101080" y="274828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636016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H="1">
            <a:off x="6344920" y="344932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60160" y="354076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54" name="等腰三角形 53"/>
          <p:cNvSpPr/>
          <p:nvPr/>
        </p:nvSpPr>
        <p:spPr>
          <a:xfrm>
            <a:off x="6710680" y="274828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6695440" y="274828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95452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4" idx="3"/>
          </p:cNvCxnSpPr>
          <p:nvPr/>
        </p:nvCxnSpPr>
        <p:spPr>
          <a:xfrm flipH="1">
            <a:off x="6954520" y="344932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54520" y="354076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59" name="等腰三角形 58"/>
          <p:cNvSpPr/>
          <p:nvPr/>
        </p:nvSpPr>
        <p:spPr>
          <a:xfrm>
            <a:off x="7310120" y="275336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>
            <a:off x="7294880" y="275336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755396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9" idx="3"/>
          </p:cNvCxnSpPr>
          <p:nvPr/>
        </p:nvCxnSpPr>
        <p:spPr>
          <a:xfrm flipH="1">
            <a:off x="7553960" y="345440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7553960" y="354584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64" name="等腰三角形 63"/>
          <p:cNvSpPr/>
          <p:nvPr/>
        </p:nvSpPr>
        <p:spPr>
          <a:xfrm>
            <a:off x="7899400" y="274828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7868920" y="276352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814324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4" idx="3"/>
          </p:cNvCxnSpPr>
          <p:nvPr/>
        </p:nvCxnSpPr>
        <p:spPr>
          <a:xfrm flipH="1">
            <a:off x="8143240" y="343408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8143240" y="354076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69" name="等腰三角形 68"/>
          <p:cNvSpPr/>
          <p:nvPr/>
        </p:nvSpPr>
        <p:spPr>
          <a:xfrm>
            <a:off x="8498840" y="275336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>
            <a:off x="8483600" y="275336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874268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9" idx="3"/>
          </p:cNvCxnSpPr>
          <p:nvPr/>
        </p:nvCxnSpPr>
        <p:spPr>
          <a:xfrm flipH="1">
            <a:off x="8742680" y="343916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742680" y="354584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74" name="等腰三角形 73"/>
          <p:cNvSpPr/>
          <p:nvPr/>
        </p:nvSpPr>
        <p:spPr>
          <a:xfrm>
            <a:off x="9093200" y="275336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5" name="直接连接符 74"/>
          <p:cNvCxnSpPr/>
          <p:nvPr/>
        </p:nvCxnSpPr>
        <p:spPr>
          <a:xfrm>
            <a:off x="9077960" y="275336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33704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4" idx="3"/>
          </p:cNvCxnSpPr>
          <p:nvPr/>
        </p:nvCxnSpPr>
        <p:spPr>
          <a:xfrm flipH="1">
            <a:off x="9337040" y="343916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337040" y="354584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79" name="等腰三角形 78"/>
          <p:cNvSpPr/>
          <p:nvPr/>
        </p:nvSpPr>
        <p:spPr>
          <a:xfrm>
            <a:off x="9692640" y="2758440"/>
            <a:ext cx="513715" cy="70104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>
            <a:off x="9677400" y="2758440"/>
            <a:ext cx="50292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9936480" y="2164080"/>
            <a:ext cx="0" cy="579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9" idx="3"/>
          </p:cNvCxnSpPr>
          <p:nvPr/>
        </p:nvCxnSpPr>
        <p:spPr>
          <a:xfrm flipH="1">
            <a:off x="9936480" y="3444240"/>
            <a:ext cx="13335" cy="1188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9936480" y="3550920"/>
            <a:ext cx="38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长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5605780" y="454660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a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6193790" y="454660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b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6797040" y="4546600"/>
            <a:ext cx="33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c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7367905" y="454660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d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7986395" y="4546600"/>
            <a:ext cx="424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8630920" y="4546600"/>
            <a:ext cx="424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9168765" y="454660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g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9741535" y="4546600"/>
            <a:ext cx="621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dp</a:t>
            </a:r>
            <a:endParaRPr lang="en-US" altLang="zh-CN" sz="2400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18760" y="2164080"/>
            <a:ext cx="46329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327650" y="1737360"/>
            <a:ext cx="0" cy="441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54550" y="1212215"/>
            <a:ext cx="1417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公共阴极</a:t>
            </a:r>
            <a:endParaRPr lang="zh-CN" altLang="en-US" sz="2400"/>
          </a:p>
        </p:txBody>
      </p:sp>
      <p:sp>
        <p:nvSpPr>
          <p:cNvPr id="27" name="文本框 26"/>
          <p:cNvSpPr txBox="1"/>
          <p:nvPr/>
        </p:nvSpPr>
        <p:spPr>
          <a:xfrm>
            <a:off x="2176145" y="524256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引脚图</a:t>
            </a:r>
            <a:endParaRPr lang="zh-CN" altLang="en-US" sz="2400"/>
          </a:p>
        </p:txBody>
      </p:sp>
      <p:sp>
        <p:nvSpPr>
          <p:cNvPr id="28" name="文本框 27"/>
          <p:cNvSpPr txBox="1"/>
          <p:nvPr/>
        </p:nvSpPr>
        <p:spPr>
          <a:xfrm>
            <a:off x="7367905" y="524256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原理图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6"/>
  <p:tag name="KSO_WM_UNIT_TYPE" val="a"/>
  <p:tag name="KSO_WM_UNIT_INDEX" val="1"/>
  <p:tag name="KSO_WM_UNIT_ID" val="custom160186_1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0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04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0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0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4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1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2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3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2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6"/>
  <p:tag name="KSO_WM_UNIT_TYPE" val="a"/>
  <p:tag name="KSO_WM_UNIT_INDEX" val="1"/>
  <p:tag name="KSO_WM_UNIT_ID" val="custom160186_30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6"/>
  <p:tag name="KSO_WM_UNIT_TYPE" val="a"/>
  <p:tag name="KSO_WM_UNIT_INDEX" val="1"/>
  <p:tag name="KSO_WM_UNIT_ID" val="custom160186_1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3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14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1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2.xml><?xml version="1.0" encoding="utf-8"?>
<p:tagLst xmlns:p="http://schemas.openxmlformats.org/presentationml/2006/main">
  <p:tag name="KSO_WM_NO_TAGS_SHAPE_FLAG" val="1"/>
</p:tagLst>
</file>

<file path=ppt/tags/tag20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2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24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2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9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6"/>
  <p:tag name="KSO_WM_UNIT_TYPE" val="b"/>
  <p:tag name="KSO_WM_UNIT_INDEX" val="1"/>
  <p:tag name="KSO_WM_UNIT_ID" val="custom160186_1*b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31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33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3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3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39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.xml><?xml version="1.0" encoding="utf-8"?>
<p:tagLst xmlns:p="http://schemas.openxmlformats.org/presentationml/2006/main">
  <p:tag name="KSO_WM_TEMPLATE_THUMBS_INDEX" val="1、6、8、12、16、20、21、22、23、25"/>
  <p:tag name="KSO_WM_TEMPLATE_CATEGORY" val="custom"/>
  <p:tag name="KSO_WM_TEMPLATE_INDEX" val="160186"/>
  <p:tag name="KSO_WM_TAG_VERSION" val="1.0"/>
  <p:tag name="KSO_WM_SLIDE_ID" val="custom16018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SLIDE_MODEL_TYPE" val="cover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41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43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4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4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8"/>
  <p:tag name="KSO_WM_UNIT_ID" val="diagram20165066_4*p_i*1_8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3"/>
  <p:tag name="KSO_WM_UNIT_ID" val="diagram20165066_4*p_i*1_3"/>
  <p:tag name="KSO_WM_UNIT_LAYERLEVEL" val="1_1"/>
  <p:tag name="KSO_WM_DIAGRAM_GROUP_CODE" val="p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4"/>
  <p:tag name="KSO_WM_UNIT_ID" val="diagram20165066_4*p_i*1_4"/>
  <p:tag name="KSO_WM_UNIT_LAYERLEVEL" val="1_1"/>
  <p:tag name="KSO_WM_DIAGRAM_GROUP_CODE" val="p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6"/>
  <p:tag name="KSO_WM_UNIT_ID" val="diagram20165066_4*p_i*1_6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7"/>
  <p:tag name="KSO_WM_UNIT_ID" val="diagram20165066_4*p_i*1_7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0"/>
  <p:tag name="KSO_WM_UNIT_ID" val="diagram20165066_4*p_i*1_10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1"/>
  <p:tag name="KSO_WM_UNIT_ID" val="diagram20165066_4*p_i*1_11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2"/>
  <p:tag name="KSO_WM_UNIT_ID" val="diagram20165066_4*p_i*1_12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3"/>
  <p:tag name="KSO_WM_UNIT_ID" val="diagram20165066_4*p_i*1_13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3_2"/>
  <p:tag name="KSO_WM_UNIT_ID" val="diagram20165066_4*p_h_f*1_3_2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13;diagram20165066_4*p_i*1_12"/>
  <p:tag name="KSO_WM_DIAGRAM_GROUP_CODE" val="p1-1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3_1"/>
  <p:tag name="KSO_WM_UNIT_ID" val="diagram20165066_4*p_h_f*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11;diagram20165066_4*p_i*1_10"/>
  <p:tag name="KSO_WM_DIAGRAM_GROUP_CODE" val="p1-1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1_1"/>
  <p:tag name="KSO_WM_UNIT_ID" val="diagram20165066_4*p_h_f*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7;diagram20165066_4*p_i*1_6"/>
  <p:tag name="KSO_WM_DIAGRAM_GROUP_CODE" val="p1-1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3"/>
  <p:tag name="KSO_WM_UNIT_ID" val="diagram20165066_4*p_i*1_3"/>
  <p:tag name="KSO_WM_UNIT_LAYERLEVEL" val="1_1"/>
  <p:tag name="KSO_WM_DIAGRAM_GROUP_CODE" val="p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4"/>
  <p:tag name="KSO_WM_UNIT_ID" val="diagram20165066_4*p_i*1_4"/>
  <p:tag name="KSO_WM_UNIT_LAYERLEVEL" val="1_1"/>
  <p:tag name="KSO_WM_DIAGRAM_GROUP_CODE" val="p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8"/>
  <p:tag name="KSO_WM_UNIT_ID" val="diagram20165066_4*p_i*1_8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9"/>
  <p:tag name="KSO_WM_UNIT_ID" val="diagram20165066_4*p_i*1_9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1"/>
  <p:tag name="KSO_WM_UNIT_ID" val="diagram20165066_4*p_i*1_11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2"/>
  <p:tag name="KSO_WM_UNIT_ID" val="diagram20165066_4*p_i*1_12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i"/>
  <p:tag name="KSO_WM_UNIT_INDEX" val="1_13"/>
  <p:tag name="KSO_WM_UNIT_ID" val="diagram20165066_4*p_i*1_13"/>
  <p:tag name="KSO_WM_UNIT_LAYERLEVEL" val="1_1"/>
  <p:tag name="KSO_WM_DIAGRAM_GROUP_CODE" val="p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2_1"/>
  <p:tag name="KSO_WM_UNIT_ID" val="diagram20165066_4*p_h_f*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9;diagram20165066_4*p_i*1_8"/>
  <p:tag name="KSO_WM_DIAGRAM_GROUP_CODE" val="p1-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3_2"/>
  <p:tag name="KSO_WM_UNIT_ID" val="diagram20165066_4*p_h_f*1_3_2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13;diagram20165066_4*p_i*1_12"/>
  <p:tag name="KSO_WM_DIAGRAM_GROUP_CODE" val="p1-1"/>
  <p:tag name="KSO_WM_UNIT_TEXT_FILL_FORE_SCHEMECOLOR_INDEX" val="14"/>
  <p:tag name="KSO_WM_UNIT_TEXT_FILL_TYPE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5066"/>
  <p:tag name="KSO_WM_UNIT_TYPE" val="p_h_f"/>
  <p:tag name="KSO_WM_UNIT_INDEX" val="1_3_1"/>
  <p:tag name="KSO_WM_UNIT_ID" val="diagram20165066_4*p_h_f*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4"/>
  <p:tag name="KSO_WM_UNIT_PRESET_TEXT_LEN" val="12"/>
  <p:tag name="KSO_WM_UNIT_BIND_DECORATION_IDS" val="diagram20165066_4*p_i*1_11;diagram20165066_4*p_i*1_10"/>
  <p:tag name="KSO_WM_DIAGRAM_GROUP_CODE" val="p1-1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74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76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79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81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83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8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8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89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91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93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95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ags/tag97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8.xml><?xml version="1.0" encoding="utf-8"?>
<p:tagLst xmlns:p="http://schemas.openxmlformats.org/presentationml/2006/main">
  <p:tag name="KSO_WM_TEMPLATE_CATEGORY" val="custom"/>
  <p:tag name="KSO_WM_TEMPLATE_INDEX" val="160186"/>
  <p:tag name="KSO_WM_TAG_VERSION" val="1.0"/>
  <p:tag name="KSO_WM_SLIDE_ID" val="custom160186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86_7*i*1"/>
  <p:tag name="KSO_WM_TEMPLATE_CATEGORY" val="custom"/>
  <p:tag name="KSO_WM_TEMPLATE_INDEX" val="16018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90">
      <a:dk1>
        <a:srgbClr val="3F3F3F"/>
      </a:dk1>
      <a:lt1>
        <a:sysClr val="window" lastClr="FFFFFF"/>
      </a:lt1>
      <a:dk2>
        <a:srgbClr val="3F3F3F"/>
      </a:dk2>
      <a:lt2>
        <a:srgbClr val="E7E6E6"/>
      </a:lt2>
      <a:accent1>
        <a:srgbClr val="7CC144"/>
      </a:accent1>
      <a:accent2>
        <a:srgbClr val="7ACDEF"/>
      </a:accent2>
      <a:accent3>
        <a:srgbClr val="C00000"/>
      </a:accent3>
      <a:accent4>
        <a:srgbClr val="F6911C"/>
      </a:accent4>
      <a:accent5>
        <a:srgbClr val="404040"/>
      </a:accent5>
      <a:accent6>
        <a:srgbClr val="4472C4"/>
      </a:accent6>
      <a:hlink>
        <a:srgbClr val="954F72"/>
      </a:hlink>
      <a:folHlink>
        <a:srgbClr val="0563C1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4098</Words>
  <Application>WPS 演示</Application>
  <PresentationFormat>宽屏</PresentationFormat>
  <Paragraphs>794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Arial</vt:lpstr>
      <vt:lpstr>宋体</vt:lpstr>
      <vt:lpstr>Wingdings</vt:lpstr>
      <vt:lpstr>黑体</vt:lpstr>
      <vt:lpstr>Wingdings</vt:lpstr>
      <vt:lpstr>楷体</vt:lpstr>
      <vt:lpstr>Agency FB</vt:lpstr>
      <vt:lpstr>造字工房悦黑体验版纤细体</vt:lpstr>
      <vt:lpstr>Narkisim</vt:lpstr>
      <vt:lpstr>微软雅黑</vt:lpstr>
      <vt:lpstr>Arial Unicode MS</vt:lpstr>
      <vt:lpstr>Calibri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小华盛顿</cp:lastModifiedBy>
  <cp:revision>87</cp:revision>
  <dcterms:created xsi:type="dcterms:W3CDTF">2015-05-05T08:02:00Z</dcterms:created>
  <dcterms:modified xsi:type="dcterms:W3CDTF">2019-05-22T00:19:07Z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  <property fmtid="{D5CDD505-2E9C-101B-9397-08002B2CF9AE}" pid="3" name="KSORubyTemplateID">
    <vt:lpwstr>13</vt:lpwstr>
  </property>
</Properties>
</file>